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50" d="100"/>
          <a:sy n="50" d="100"/>
        </p:scale>
        <p:origin x="432" y="-3648"/>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699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smtClean="0"/>
              <a:t>Click to edit Master title style</a:t>
            </a:r>
            <a:endParaRPr lang="en-US"/>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smtClean="0"/>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smtClean="0"/>
              <a:t>Click to edit Master title style</a:t>
            </a:r>
            <a:endParaRPr lang="en-US"/>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smtClean="0"/>
              <a:t>Click to edit Master title style</a:t>
            </a:r>
            <a:endParaRPr lang="en-US"/>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smtClean="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060"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smtClean="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hyperlink" Target="https://www.postersession.com/order/"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0" name="AutoShape 50"/>
          <p:cNvSpPr>
            <a:spLocks noChangeArrowheads="1"/>
          </p:cNvSpPr>
          <p:nvPr/>
        </p:nvSpPr>
        <p:spPr bwMode="auto">
          <a:xfrm>
            <a:off x="10997967" y="5605793"/>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1" name="AutoShape 4"/>
          <p:cNvSpPr>
            <a:spLocks noChangeArrowheads="1"/>
          </p:cNvSpPr>
          <p:nvPr/>
        </p:nvSpPr>
        <p:spPr bwMode="auto">
          <a:xfrm>
            <a:off x="472262" y="5604458"/>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4" name="Text Box 11"/>
          <p:cNvSpPr txBox="1">
            <a:spLocks noChangeArrowheads="1"/>
          </p:cNvSpPr>
          <p:nvPr/>
        </p:nvSpPr>
        <p:spPr bwMode="auto">
          <a:xfrm>
            <a:off x="11305780" y="13665420"/>
            <a:ext cx="9214532"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smtClean="0">
                <a:cs typeface="B Titr" panose="00000700000000000000" pitchFamily="2" charset="-78"/>
              </a:rPr>
              <a:t>طراحی سیستم</a:t>
            </a:r>
            <a:endParaRPr lang="en-US" altLang="en-US" sz="5802" b="1" dirty="0">
              <a:cs typeface="B Titr" panose="00000700000000000000" pitchFamily="2" charset="-78"/>
            </a:endParaRPr>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56" name="Text Box 14"/>
          <p:cNvSpPr txBox="1">
            <a:spLocks noChangeArrowheads="1"/>
          </p:cNvSpPr>
          <p:nvPr/>
        </p:nvSpPr>
        <p:spPr bwMode="auto">
          <a:xfrm>
            <a:off x="803271" y="1226601"/>
            <a:ext cx="19753745" cy="407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8408" b="1" dirty="0" smtClean="0">
                <a:cs typeface="B Titr" panose="00000700000000000000" pitchFamily="2" charset="-78"/>
              </a:rPr>
              <a:t>سیستم </a:t>
            </a:r>
            <a:r>
              <a:rPr lang="fa-IR" altLang="en-US" sz="8408" b="1" dirty="0">
                <a:cs typeface="B Titr" panose="00000700000000000000" pitchFamily="2" charset="-78"/>
              </a:rPr>
              <a:t>بی درنگ سنجش </a:t>
            </a:r>
            <a:r>
              <a:rPr lang="fa-IR" altLang="en-US" sz="8408" b="1" dirty="0" smtClean="0">
                <a:cs typeface="B Titr" panose="00000700000000000000" pitchFamily="2" charset="-78"/>
              </a:rPr>
              <a:t>استرس</a:t>
            </a:r>
          </a:p>
          <a:p>
            <a:pPr rtl="1" eaLnBrk="1" hangingPunct="1">
              <a:spcBef>
                <a:spcPct val="50000"/>
              </a:spcBef>
            </a:pPr>
            <a:r>
              <a:rPr lang="fa-IR" altLang="en-US" sz="5802" b="1" dirty="0" smtClean="0">
                <a:cs typeface="B Titr" panose="00000700000000000000" pitchFamily="2" charset="-78"/>
              </a:rPr>
              <a:t>امیرحسین غفاری و دکتر مهدی کارگهی</a:t>
            </a:r>
            <a:endParaRPr lang="en-US" altLang="en-US" sz="5802" b="1" dirty="0"/>
          </a:p>
          <a:p>
            <a:pPr rtl="1" eaLnBrk="1" hangingPunct="1"/>
            <a:r>
              <a:rPr lang="fa-IR" altLang="en-US" sz="3195" b="1" i="1" dirty="0">
                <a:cs typeface="B Titr" panose="00000700000000000000" pitchFamily="2" charset="-78"/>
              </a:rPr>
              <a:t>دانشکده مهندسی برق و کامپیوتر، دانشگاه تهران</a:t>
            </a:r>
          </a:p>
          <a:p>
            <a:pPr eaLnBrk="1" hangingPunct="1"/>
            <a:endParaRPr lang="en-US" altLang="en-US" sz="5802" dirty="0"/>
          </a:p>
        </p:txBody>
      </p:sp>
      <p:sp>
        <p:nvSpPr>
          <p:cNvPr id="2062" name="Text Box 42"/>
          <p:cNvSpPr txBox="1">
            <a:spLocks noChangeArrowheads="1"/>
          </p:cNvSpPr>
          <p:nvPr/>
        </p:nvSpPr>
        <p:spPr bwMode="auto">
          <a:xfrm>
            <a:off x="2936142" y="602489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نتایج</a:t>
            </a:r>
            <a:endParaRPr lang="en-US" altLang="en-US" sz="5802" b="1"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439489"/>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52" y="1314027"/>
            <a:ext cx="3244710" cy="2544709"/>
          </a:xfrm>
          <a:prstGeom prst="rect">
            <a:avLst/>
          </a:prstGeom>
        </p:spPr>
      </p:pic>
      <p:sp>
        <p:nvSpPr>
          <p:cNvPr id="23" name="Text Box 9"/>
          <p:cNvSpPr txBox="1">
            <a:spLocks noChangeArrowheads="1"/>
          </p:cNvSpPr>
          <p:nvPr/>
        </p:nvSpPr>
        <p:spPr bwMode="auto">
          <a:xfrm>
            <a:off x="11306159" y="7060211"/>
            <a:ext cx="9272753" cy="1304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just" rtl="1">
              <a:lnSpc>
                <a:spcPct val="95000"/>
              </a:lnSpc>
            </a:pPr>
            <a:r>
              <a:rPr lang="fa-IR" altLang="en-US" sz="1850" dirty="0">
                <a:latin typeface="Times New Roman" pitchFamily="18" charset="0"/>
                <a:cs typeface="B Nazanin" panose="00000400000000000000" pitchFamily="2" charset="-78"/>
              </a:rPr>
              <a:t>استرس یکی از عواملی است که امروزه زندگی بسیاری از انسان ها را تحت تاثیر خود قرار داده است. این موضوع بعضی اوقات مشکلات فراوانی را به وجود می آورد برای مثال می توان به کودکان مبتلا به بیماری اوتیسم اشاره کرد. این کودکان وقتی میزان استرسشان از حدی بیشتر می شود رفتاری غیر قابل کنترل و ناگهانی از خود نشان می دهند که این رفتار می تواند برای کودک و یا افراد نزدیک به کودک خطرناک باشد پس بررسی حالت کودک و فرد بیمار می تواند پزشک یا مسول مربوطه را پیش از وقوع این حالت مطلع سازد و از هرگونه اتفاق ناگوار جلو گیری کند</a:t>
            </a:r>
            <a:r>
              <a:rPr lang="fa-IR" altLang="en-US" sz="1850" dirty="0" smtClean="0">
                <a:latin typeface="Times New Roman" pitchFamily="18" charset="0"/>
                <a:cs typeface="B Nazanin" panose="00000400000000000000" pitchFamily="2" charset="-78"/>
              </a:rPr>
              <a:t>.</a:t>
            </a:r>
            <a:endParaRPr lang="en-US"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r>
              <a:rPr lang="fa-IR" altLang="en-US" sz="1850" dirty="0">
                <a:latin typeface="Times New Roman" pitchFamily="18" charset="0"/>
                <a:cs typeface="B Nazanin" panose="00000400000000000000" pitchFamily="2" charset="-78"/>
              </a:rPr>
              <a:t>در این پروژه ما به بررسی روش ها مختلف و ابزار های مختلف برای بررسی و سنجش میزان استرس یک فرد پرداختیم و با مطالعه برروی سنسور های موجود در بازار و علایم حیاتی انسان دو سنسور ضربان قلب و سنسور استرس را برای ساخت سیستمی بی درنگ جهت جمع اوری اطلاعات لازم برای تشخیص حالت فرد در حال آزمایش انتخاب کردیم</a:t>
            </a:r>
            <a:r>
              <a:rPr lang="fa-IR" altLang="en-US" sz="1850" dirty="0" smtClean="0">
                <a:latin typeface="Times New Roman" pitchFamily="18" charset="0"/>
                <a:cs typeface="B Nazanin" panose="00000400000000000000" pitchFamily="2" charset="-78"/>
              </a:rPr>
              <a:t>.</a:t>
            </a:r>
            <a:endParaRPr lang="en-US"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r>
              <a:rPr lang="fa-IR" altLang="en-US" sz="1850" dirty="0" smtClean="0">
                <a:latin typeface="Times New Roman" pitchFamily="18" charset="0"/>
                <a:cs typeface="B Nazanin" panose="00000400000000000000" pitchFamily="2" charset="-78"/>
              </a:rPr>
              <a:t>هدف </a:t>
            </a:r>
            <a:r>
              <a:rPr lang="fa-IR" altLang="en-US" sz="1850" dirty="0">
                <a:latin typeface="Times New Roman" pitchFamily="18" charset="0"/>
                <a:cs typeface="B Nazanin" panose="00000400000000000000" pitchFamily="2" charset="-78"/>
              </a:rPr>
              <a:t>از این پروژه ساخت سیستمی است که بتواند اطلاعات سنسور های مختلف را جمع اوری کند و بر اساس اطلاعات دریافت شده از سنسور ها این اطلاعات را توسط ماژول بلوتوث به تلفن همراه ارسال کند. این اطلاعات شامل مقادیر خروجی دو سنسور جهت تشخیص وضعیت استرس بیمار می باشد.</a:t>
            </a:r>
          </a:p>
          <a:p>
            <a:pPr algn="just" rtl="1">
              <a:lnSpc>
                <a:spcPct val="95000"/>
              </a:lnSpc>
            </a:pPr>
            <a:r>
              <a:rPr lang="fa-IR" altLang="en-US" sz="1850" dirty="0">
                <a:latin typeface="Times New Roman" pitchFamily="18" charset="0"/>
                <a:cs typeface="B Nazanin" panose="00000400000000000000" pitchFamily="2" charset="-78"/>
              </a:rPr>
              <a:t>هدف نهایی پروژه تسهیل روند دریافت اطلاعات لازم جهت تشخیص وضعیت غیر عادی بیمار و مشاهده ی آن است.</a:t>
            </a: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r>
              <a:rPr lang="fa-IR" altLang="en-US" sz="1850" dirty="0" smtClean="0">
                <a:latin typeface="Times New Roman" pitchFamily="18" charset="0"/>
                <a:cs typeface="B Nazanin" panose="00000400000000000000" pitchFamily="2" charset="-78"/>
              </a:rPr>
              <a:t>همانطور که در قسمت بالا اشاره شد می توان از این سیستم جهت ارزیابی حالت کودکان مبتلا به بیماری اوتیسم برای جلوگیری از هرگونه اتفاق ناگوار استفاده کرد همچنین افراد دیگر نیز می توانند در طول روز با اطلاع از حالت استرس خود تصمیمات بهتری </a:t>
            </a:r>
            <a:r>
              <a:rPr lang="fa-IR" altLang="en-US" sz="1850" dirty="0" smtClean="0">
                <a:latin typeface="Times New Roman" pitchFamily="18" charset="0"/>
                <a:cs typeface="B Nazanin" panose="00000400000000000000" pitchFamily="2" charset="-78"/>
              </a:rPr>
              <a:t>بگیرند همچنین </a:t>
            </a:r>
            <a:r>
              <a:rPr lang="fa-IR" altLang="en-US" sz="1850" dirty="0" smtClean="0">
                <a:latin typeface="Times New Roman" pitchFamily="18" charset="0"/>
                <a:cs typeface="B Nazanin" panose="00000400000000000000" pitchFamily="2" charset="-78"/>
              </a:rPr>
              <a:t>این سیستم می تواند برای بررسی و تحلیل سنسور های دیگر و ارتباط آنها استفاده </a:t>
            </a:r>
            <a:r>
              <a:rPr lang="fa-IR" altLang="en-US" sz="1850" dirty="0" smtClean="0">
                <a:latin typeface="Times New Roman" pitchFamily="18" charset="0"/>
                <a:cs typeface="B Nazanin" panose="00000400000000000000" pitchFamily="2" charset="-78"/>
              </a:rPr>
              <a:t>شود.</a:t>
            </a:r>
            <a:endParaRPr lang="fa-IR" altLang="en-US" sz="1850" dirty="0" smtClean="0">
              <a:latin typeface="Times New Roman" pitchFamily="18" charset="0"/>
              <a:cs typeface="B Nazanin" panose="00000400000000000000" pitchFamily="2" charset="-78"/>
            </a:endParaRPr>
          </a:p>
          <a:p>
            <a:pPr lvl="1"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endParaRPr>
          </a:p>
        </p:txBody>
      </p:sp>
      <p:sp>
        <p:nvSpPr>
          <p:cNvPr id="24" name="Text Box 36"/>
          <p:cNvSpPr txBox="1">
            <a:spLocks noChangeArrowheads="1"/>
          </p:cNvSpPr>
          <p:nvPr/>
        </p:nvSpPr>
        <p:spPr bwMode="auto">
          <a:xfrm>
            <a:off x="11305780" y="14945077"/>
            <a:ext cx="9257566" cy="87754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r" rtl="1"/>
            <a:endParaRPr lang="fa-IR" altLang="en-US" sz="2102" dirty="0">
              <a:latin typeface="Times New Roman" pitchFamily="18" charset="0"/>
              <a:cs typeface="B Nazanin" panose="00000400000000000000" pitchFamily="2" charset="-78"/>
            </a:endParaRPr>
          </a:p>
          <a:p>
            <a:pPr algn="r" rtl="1"/>
            <a:r>
              <a:rPr lang="fa-IR" altLang="en-US" sz="2102" dirty="0" smtClean="0">
                <a:latin typeface="Times New Roman" pitchFamily="18" charset="0"/>
                <a:cs typeface="B Nazanin" panose="00000400000000000000" pitchFamily="2" charset="-78"/>
              </a:rPr>
              <a:t>برای پیاده سازی سیستم تعریف شده ما پروژه را به دو مدل </a:t>
            </a:r>
            <a:r>
              <a:rPr lang="en-US" altLang="en-US" sz="2102" dirty="0" smtClean="0">
                <a:latin typeface="Times New Roman" pitchFamily="18" charset="0"/>
                <a:cs typeface="B Nazanin" panose="00000400000000000000" pitchFamily="2" charset="-78"/>
              </a:rPr>
              <a:t>A</a:t>
            </a:r>
            <a:r>
              <a:rPr lang="fa-IR" altLang="en-US" sz="2102" dirty="0" smtClean="0">
                <a:latin typeface="Times New Roman" pitchFamily="18" charset="0"/>
                <a:cs typeface="B Nazanin" panose="00000400000000000000" pitchFamily="2" charset="-78"/>
              </a:rPr>
              <a:t> و </a:t>
            </a:r>
            <a:r>
              <a:rPr lang="en-US" altLang="en-US" sz="2102" dirty="0" smtClean="0">
                <a:latin typeface="Times New Roman" pitchFamily="18" charset="0"/>
                <a:cs typeface="B Nazanin" panose="00000400000000000000" pitchFamily="2" charset="-78"/>
              </a:rPr>
              <a:t>A+</a:t>
            </a:r>
            <a:r>
              <a:rPr lang="fa-IR" altLang="en-US" sz="2102" dirty="0" smtClean="0">
                <a:latin typeface="Times New Roman" pitchFamily="18" charset="0"/>
                <a:cs typeface="B Nazanin" panose="00000400000000000000" pitchFamily="2" charset="-78"/>
              </a:rPr>
              <a:t> تقسیم کردیم.</a:t>
            </a:r>
            <a:endParaRPr lang="en-US" altLang="en-US" sz="2102" dirty="0" smtClean="0">
              <a:latin typeface="Times New Roman" pitchFamily="18" charset="0"/>
              <a:cs typeface="B Nazanin" panose="00000400000000000000" pitchFamily="2" charset="-78"/>
            </a:endParaRPr>
          </a:p>
          <a:p>
            <a:pPr algn="r" rtl="1"/>
            <a:endParaRPr lang="en-US" altLang="en-US" sz="2102" dirty="0">
              <a:latin typeface="Times New Roman" pitchFamily="18" charset="0"/>
              <a:cs typeface="B Nazanin" panose="00000400000000000000" pitchFamily="2" charset="-78"/>
            </a:endParaRPr>
          </a:p>
          <a:p>
            <a:pPr algn="r" rtl="1"/>
            <a:r>
              <a:rPr lang="fa-IR" altLang="en-US" sz="2102" dirty="0" smtClean="0">
                <a:latin typeface="Times New Roman" pitchFamily="18" charset="0"/>
                <a:cs typeface="B Nazanin" panose="00000400000000000000" pitchFamily="2" charset="-78"/>
              </a:rPr>
              <a:t>مدل </a:t>
            </a:r>
            <a:r>
              <a:rPr lang="en-US" altLang="en-US" sz="2102" dirty="0" smtClean="0">
                <a:latin typeface="Times New Roman" pitchFamily="18" charset="0"/>
                <a:cs typeface="B Nazanin" panose="00000400000000000000" pitchFamily="2" charset="-78"/>
              </a:rPr>
              <a:t>A</a:t>
            </a:r>
            <a:endParaRPr lang="fa-IR" altLang="en-US" sz="2102" dirty="0" smtClean="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smtClean="0">
              <a:latin typeface="Times New Roman" pitchFamily="18" charset="0"/>
              <a:cs typeface="B Nazanin" panose="00000400000000000000" pitchFamily="2" charset="-78"/>
            </a:endParaRPr>
          </a:p>
          <a:p>
            <a:pPr algn="r" rtl="1"/>
            <a:r>
              <a:rPr lang="fa-IR" altLang="en-US" sz="2102" dirty="0" smtClean="0">
                <a:latin typeface="Times New Roman" pitchFamily="18" charset="0"/>
                <a:cs typeface="B Nazanin" panose="00000400000000000000" pitchFamily="2" charset="-78"/>
              </a:rPr>
              <a:t>مدل </a:t>
            </a:r>
            <a:r>
              <a:rPr lang="en-US" altLang="en-US" sz="2102" dirty="0" smtClean="0">
                <a:latin typeface="Times New Roman" pitchFamily="18" charset="0"/>
                <a:cs typeface="B Nazanin" panose="00000400000000000000" pitchFamily="2" charset="-78"/>
              </a:rPr>
              <a:t>A+</a:t>
            </a:r>
          </a:p>
          <a:p>
            <a:pPr algn="r" rtl="1"/>
            <a:endParaRPr lang="en-US"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p>
        </p:txBody>
      </p:sp>
      <p:sp>
        <p:nvSpPr>
          <p:cNvPr id="25" name="Text Box 19"/>
          <p:cNvSpPr txBox="1">
            <a:spLocks noChangeArrowheads="1"/>
          </p:cNvSpPr>
          <p:nvPr/>
        </p:nvSpPr>
        <p:spPr bwMode="auto">
          <a:xfrm>
            <a:off x="748504" y="12887738"/>
            <a:ext cx="9290933" cy="920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marL="0" algn="r" rtl="1"/>
            <a:r>
              <a:rPr lang="fa-IR" altLang="en-US" sz="1850" dirty="0" smtClean="0">
                <a:latin typeface="Times New Roman" pitchFamily="18" charset="0"/>
                <a:cs typeface="B Nazanin" panose="00000400000000000000" pitchFamily="2" charset="-78"/>
              </a:rPr>
              <a:t>ما برای تست سیستم خود فرد مورد آزمایش را در 3 حالت مختلف یعنی در حال مطالعه، نفس عمیق کشیدن و آزمون ریاضی مورد آزمایش قرار دادیم مشاهده کردیم حالت فرد تاثیر مستقیمی بر روی استرس فرد مورد آزمایش دارد.</a:t>
            </a:r>
          </a:p>
          <a:p>
            <a:pPr marL="0" algn="r" rtl="1"/>
            <a:endParaRPr lang="fa-IR" altLang="en-US" sz="1850" dirty="0">
              <a:latin typeface="Times New Roman" pitchFamily="18" charset="0"/>
              <a:cs typeface="B Nazanin" panose="00000400000000000000" pitchFamily="2" charset="-78"/>
            </a:endParaRPr>
          </a:p>
          <a:p>
            <a:pPr marL="0" algn="r" rtl="1"/>
            <a:r>
              <a:rPr lang="fa-IR" altLang="en-US" sz="1850" dirty="0" smtClean="0">
                <a:latin typeface="Times New Roman" pitchFamily="18" charset="0"/>
                <a:cs typeface="B Nazanin" panose="00000400000000000000" pitchFamily="2" charset="-78"/>
              </a:rPr>
              <a:t>برای آزمون ریاضی تعداد 24 تفریق دو رقمی رو بروی فرد مورد آزمایش قرار داده شد و از وی خواسته شد که این سوالات را در زمانی کمتر از میزان لازم یعنی 90 ثانیه حل کند. تصویر فوق نشان دهنده حالت فرد در زمان شروع آزمون است که بیانگر ایجاد استرس برای فرد در هنگام شروع آزمون است. رفتاری مشابه در هنگام اعلام زمان باقی مانده برای امتحان نیز مشاهده شد.</a:t>
            </a:r>
          </a:p>
          <a:p>
            <a:pPr marL="0" algn="r" rtl="1"/>
            <a:endParaRPr lang="fa-IR" altLang="en-US" sz="1850" dirty="0">
              <a:latin typeface="Times New Roman" pitchFamily="18" charset="0"/>
              <a:cs typeface="B Nazanin" panose="00000400000000000000" pitchFamily="2" charset="-78"/>
            </a:endParaRPr>
          </a:p>
          <a:p>
            <a:pPr marL="0" algn="r" rtl="1"/>
            <a:r>
              <a:rPr lang="fa-IR" altLang="en-US" sz="1850" dirty="0" smtClean="0">
                <a:latin typeface="Times New Roman" pitchFamily="18" charset="0"/>
                <a:cs typeface="B Nazanin" panose="00000400000000000000" pitchFamily="2" charset="-78"/>
              </a:rPr>
              <a:t>تصویر زیر نشان دهنده حالت فرد مورد آزمایش در پایان امتحان است.</a:t>
            </a:r>
          </a:p>
          <a:p>
            <a:pPr marL="0" algn="r" rtl="1"/>
            <a:endParaRPr lang="fa-IR" altLang="en-US" sz="1850" dirty="0">
              <a:latin typeface="Times New Roman" pitchFamily="18" charset="0"/>
              <a:cs typeface="B Nazanin" panose="00000400000000000000" pitchFamily="2" charset="-78"/>
            </a:endParaRPr>
          </a:p>
          <a:p>
            <a:pPr marL="0" algn="r" rtl="1"/>
            <a:endParaRPr lang="fa-IR" altLang="en-US" sz="1850" dirty="0" smtClean="0">
              <a:latin typeface="Times New Roman" pitchFamily="18" charset="0"/>
              <a:cs typeface="B Nazanin" panose="00000400000000000000" pitchFamily="2" charset="-78"/>
            </a:endParaRPr>
          </a:p>
          <a:p>
            <a:pPr marL="0" algn="r" rtl="1"/>
            <a:endParaRPr lang="fa-IR" altLang="en-US" sz="1850" dirty="0">
              <a:latin typeface="Times New Roman" pitchFamily="18" charset="0"/>
              <a:cs typeface="B Nazanin" panose="00000400000000000000" pitchFamily="2" charset="-78"/>
            </a:endParaRPr>
          </a:p>
          <a:p>
            <a:pPr algn="r" rtl="1"/>
            <a:endParaRPr lang="en-US"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r>
              <a:rPr lang="fa-IR" altLang="en-US" sz="5549" dirty="0">
                <a:latin typeface="Times New Roman" pitchFamily="18" charset="0"/>
                <a:cs typeface="B Nazanin" panose="00000400000000000000" pitchFamily="2" charset="-78"/>
              </a:rPr>
              <a:t> </a:t>
            </a:r>
          </a:p>
        </p:txBody>
      </p:sp>
      <p:sp>
        <p:nvSpPr>
          <p:cNvPr id="29" name="Text Box 11"/>
          <p:cNvSpPr txBox="1">
            <a:spLocks noChangeArrowheads="1"/>
          </p:cNvSpPr>
          <p:nvPr/>
        </p:nvSpPr>
        <p:spPr bwMode="auto">
          <a:xfrm>
            <a:off x="2936142" y="2112164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30" name="Text Box 40"/>
          <p:cNvSpPr txBox="1">
            <a:spLocks noChangeArrowheads="1"/>
          </p:cNvSpPr>
          <p:nvPr/>
        </p:nvSpPr>
        <p:spPr bwMode="auto">
          <a:xfrm>
            <a:off x="768569" y="22583757"/>
            <a:ext cx="9349661" cy="5450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r" rtl="1"/>
            <a:r>
              <a:rPr lang="fa-IR" altLang="en-US" sz="1850" dirty="0">
                <a:latin typeface="Times New Roman" pitchFamily="18" charset="0"/>
                <a:cs typeface="B Nazanin" panose="00000400000000000000" pitchFamily="2" charset="-78"/>
              </a:rPr>
              <a:t>در این پروژه با برقراری ارتباط از طریق بلوتوث نسخه ۴ توانستیم اطلاعات دو سنسور ضربان قلب و استرس را به تلفن همراه منتقل کنیم.</a:t>
            </a:r>
          </a:p>
          <a:p>
            <a:pPr algn="r" rtl="1"/>
            <a:r>
              <a:rPr lang="fa-IR" altLang="en-US" sz="1850" dirty="0">
                <a:latin typeface="Times New Roman" pitchFamily="18" charset="0"/>
                <a:cs typeface="B Nazanin" panose="00000400000000000000" pitchFamily="2" charset="-78"/>
              </a:rPr>
              <a:t>بلوتوث نسخه ی ۴ نسبت به نسخه های قبلی برتری هایی دارد از جمله استفاده ی کمتر انرژی دارد، به همین علت در تلفن های همراه امروزی استفاده می شود که در این پروژه به عنوان روش انتقال داده استفاده شد.</a:t>
            </a:r>
          </a:p>
          <a:p>
            <a:pPr algn="r" rtl="1"/>
            <a:r>
              <a:rPr lang="fa-IR" altLang="en-US" sz="1850" dirty="0">
                <a:latin typeface="Times New Roman" pitchFamily="18" charset="0"/>
                <a:cs typeface="B Nazanin" panose="00000400000000000000" pitchFamily="2" charset="-78"/>
              </a:rPr>
              <a:t>این اطلاعات می توانند در تشخیص پیش از اتفاق حالت های بحرانی برای کودکان مبتلا به بیماری اوتیسم بسیار مفید و موثر باشند.</a:t>
            </a:r>
          </a:p>
          <a:p>
            <a:pPr algn="r" rtl="1"/>
            <a:endParaRPr lang="fa-IR" altLang="en-US" sz="1850" dirty="0" smtClean="0">
              <a:latin typeface="Times New Roman" pitchFamily="18" charset="0"/>
              <a:cs typeface="B Nazanin" panose="00000400000000000000" pitchFamily="2" charset="-78"/>
            </a:endParaRPr>
          </a:p>
          <a:p>
            <a:pPr algn="r" rtl="1"/>
            <a:r>
              <a:rPr lang="fa-IR" altLang="en-US" sz="1850" dirty="0">
                <a:latin typeface="Times New Roman" pitchFamily="18" charset="0"/>
                <a:cs typeface="B Nazanin" panose="00000400000000000000" pitchFamily="2" charset="-78"/>
              </a:rPr>
              <a:t>یکی از نوآوری ها و دستاورد های این پروژه استفاده از ماژول بلوتوث نسخه ۴ برای برقرار ارتباط بین اجزای سیستم بود که این کار باعث کاهش مصرف انرژی سیستم و افزایش سرعت انتقال اطلاعات می شود</a:t>
            </a:r>
            <a:r>
              <a:rPr lang="fa-IR" altLang="en-US" sz="1850" dirty="0" smtClean="0">
                <a:latin typeface="Times New Roman" pitchFamily="18" charset="0"/>
                <a:cs typeface="B Nazanin" panose="00000400000000000000" pitchFamily="2" charset="-78"/>
              </a:rPr>
              <a:t>.</a:t>
            </a:r>
          </a:p>
          <a:p>
            <a:pPr algn="r" rtl="1"/>
            <a:endParaRPr lang="fa-IR" altLang="en-US" sz="1850" dirty="0">
              <a:latin typeface="Times New Roman" pitchFamily="18" charset="0"/>
              <a:cs typeface="B Nazanin" panose="00000400000000000000" pitchFamily="2" charset="-78"/>
            </a:endParaRPr>
          </a:p>
          <a:p>
            <a:pPr algn="r" rtl="1"/>
            <a:r>
              <a:rPr lang="fa-IR" altLang="en-US" sz="1850" dirty="0">
                <a:latin typeface="Times New Roman" pitchFamily="18" charset="0"/>
                <a:cs typeface="B Nazanin" panose="00000400000000000000" pitchFamily="2" charset="-78"/>
              </a:rPr>
              <a:t>پژوهش هایی که در این حوزه می توان انجام داد بسیار گسترده است می توان به موارد زیر به عنوان نمونه اشاره کرد:</a:t>
            </a:r>
          </a:p>
          <a:p>
            <a:pPr marL="1085850" lvl="1" indent="-342900" algn="r" rtl="1">
              <a:buFont typeface="Wingdings" panose="05000000000000000000" pitchFamily="2" charset="2"/>
              <a:buChar char="§"/>
            </a:pPr>
            <a:r>
              <a:rPr lang="fa-IR" altLang="en-US" sz="1850" dirty="0" smtClean="0">
                <a:latin typeface="Times New Roman" pitchFamily="18" charset="0"/>
                <a:cs typeface="B Nazanin" panose="00000400000000000000" pitchFamily="2" charset="-78"/>
              </a:rPr>
              <a:t>ارائه </a:t>
            </a:r>
            <a:r>
              <a:rPr lang="fa-IR" altLang="en-US" sz="1850" dirty="0">
                <a:latin typeface="Times New Roman" pitchFamily="18" charset="0"/>
                <a:cs typeface="B Nazanin" panose="00000400000000000000" pitchFamily="2" charset="-78"/>
              </a:rPr>
              <a:t>روش برای به همگام سازی سنسور ها</a:t>
            </a:r>
          </a:p>
          <a:p>
            <a:pPr marL="1085850" lvl="1" indent="-342900" algn="r" rtl="1">
              <a:buFont typeface="Wingdings" panose="05000000000000000000" pitchFamily="2" charset="2"/>
              <a:buChar char="§"/>
            </a:pPr>
            <a:r>
              <a:rPr lang="fa-IR" altLang="en-US" sz="1850" dirty="0" smtClean="0">
                <a:latin typeface="Times New Roman" pitchFamily="18" charset="0"/>
                <a:cs typeface="B Nazanin" panose="00000400000000000000" pitchFamily="2" charset="-78"/>
              </a:rPr>
              <a:t>ارائه </a:t>
            </a:r>
            <a:r>
              <a:rPr lang="fa-IR" altLang="en-US" sz="1850" dirty="0">
                <a:latin typeface="Times New Roman" pitchFamily="18" charset="0"/>
                <a:cs typeface="B Nazanin" panose="00000400000000000000" pitchFamily="2" charset="-78"/>
              </a:rPr>
              <a:t>مدل با سنسور های غیر متمرکز</a:t>
            </a:r>
          </a:p>
          <a:p>
            <a:pPr marL="1085850" lvl="1" indent="-342900" algn="r" rtl="1">
              <a:buFont typeface="Wingdings" panose="05000000000000000000" pitchFamily="2" charset="2"/>
              <a:buChar char="§"/>
            </a:pPr>
            <a:r>
              <a:rPr lang="fa-IR" altLang="en-US" sz="1850" dirty="0" smtClean="0">
                <a:latin typeface="Times New Roman" pitchFamily="18" charset="0"/>
                <a:cs typeface="B Nazanin" panose="00000400000000000000" pitchFamily="2" charset="-78"/>
              </a:rPr>
              <a:t>ارائه </a:t>
            </a:r>
            <a:r>
              <a:rPr lang="fa-IR" altLang="en-US" sz="1850" dirty="0">
                <a:latin typeface="Times New Roman" pitchFamily="18" charset="0"/>
                <a:cs typeface="B Nazanin" panose="00000400000000000000" pitchFamily="2" charset="-78"/>
              </a:rPr>
              <a:t>روش تست برای اطمینان از صحت داده ها</a:t>
            </a:r>
          </a:p>
          <a:p>
            <a:pPr marL="1085850" lvl="1" indent="-342900" algn="r" rtl="1">
              <a:buFont typeface="Wingdings" panose="05000000000000000000" pitchFamily="2" charset="2"/>
              <a:buChar char="§"/>
            </a:pPr>
            <a:r>
              <a:rPr lang="fa-IR" altLang="en-US" sz="1850" dirty="0" smtClean="0">
                <a:latin typeface="Times New Roman" pitchFamily="18" charset="0"/>
                <a:cs typeface="B Nazanin" panose="00000400000000000000" pitchFamily="2" charset="-78"/>
              </a:rPr>
              <a:t>ارائه </a:t>
            </a:r>
            <a:r>
              <a:rPr lang="fa-IR" altLang="en-US" sz="1850" dirty="0">
                <a:latin typeface="Times New Roman" pitchFamily="18" charset="0"/>
                <a:cs typeface="B Nazanin" panose="00000400000000000000" pitchFamily="2" charset="-78"/>
              </a:rPr>
              <a:t>روش برای تحلیل داده های بدست آماده </a:t>
            </a:r>
          </a:p>
          <a:p>
            <a:pPr algn="r" rtl="1"/>
            <a:endParaRPr lang="en-US" altLang="en-US" sz="1850" dirty="0" smtClean="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p:txBody>
      </p:sp>
      <p:pic>
        <p:nvPicPr>
          <p:cNvPr id="21" name="Picture 20"/>
          <p:cNvPicPr/>
          <p:nvPr/>
        </p:nvPicPr>
        <p:blipFill>
          <a:blip r:embed="rId7">
            <a:extLst>
              <a:ext uri="{28A0092B-C50C-407E-A947-70E740481C1C}">
                <a14:useLocalDpi xmlns:a14="http://schemas.microsoft.com/office/drawing/2010/main" val="0"/>
              </a:ext>
            </a:extLst>
          </a:blip>
          <a:stretch>
            <a:fillRect/>
          </a:stretch>
        </p:blipFill>
        <p:spPr>
          <a:xfrm>
            <a:off x="11943107" y="22686923"/>
            <a:ext cx="7625898" cy="4377602"/>
          </a:xfrm>
          <a:prstGeom prst="rect">
            <a:avLst/>
          </a:prstGeom>
        </p:spPr>
      </p:pic>
      <p:pic>
        <p:nvPicPr>
          <p:cNvPr id="22" name="Picture 21"/>
          <p:cNvPicPr/>
          <p:nvPr/>
        </p:nvPicPr>
        <p:blipFill>
          <a:blip r:embed="rId8">
            <a:extLst>
              <a:ext uri="{28A0092B-C50C-407E-A947-70E740481C1C}">
                <a14:useLocalDpi xmlns:a14="http://schemas.microsoft.com/office/drawing/2010/main" val="0"/>
              </a:ext>
            </a:extLst>
          </a:blip>
          <a:stretch>
            <a:fillRect/>
          </a:stretch>
        </p:blipFill>
        <p:spPr>
          <a:xfrm>
            <a:off x="12121614" y="16594527"/>
            <a:ext cx="7625898" cy="4580944"/>
          </a:xfrm>
          <a:prstGeom prst="rect">
            <a:avLst/>
          </a:prstGeom>
        </p:spPr>
      </p:pic>
      <p:pic>
        <p:nvPicPr>
          <p:cNvPr id="27" name="Picture 26"/>
          <p:cNvPicPr/>
          <p:nvPr/>
        </p:nvPicPr>
        <p:blipFill rotWithShape="1">
          <a:blip r:embed="rId9">
            <a:extLst>
              <a:ext uri="{28A0092B-C50C-407E-A947-70E740481C1C}">
                <a14:useLocalDpi xmlns:a14="http://schemas.microsoft.com/office/drawing/2010/main" val="0"/>
              </a:ext>
            </a:extLst>
          </a:blip>
          <a:srcRect r="1442" b="6999"/>
          <a:stretch/>
        </p:blipFill>
        <p:spPr bwMode="auto">
          <a:xfrm>
            <a:off x="1255406" y="7412953"/>
            <a:ext cx="8402679" cy="4454103"/>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10">
            <a:extLst>
              <a:ext uri="{28A0092B-C50C-407E-A947-70E740481C1C}">
                <a14:useLocalDpi xmlns:a14="http://schemas.microsoft.com/office/drawing/2010/main" val="0"/>
              </a:ext>
            </a:extLst>
          </a:blip>
          <a:srcRect b="9566"/>
          <a:stretch/>
        </p:blipFill>
        <p:spPr bwMode="auto">
          <a:xfrm>
            <a:off x="1255406" y="15832291"/>
            <a:ext cx="8402679" cy="4268669"/>
          </a:xfrm>
          <a:prstGeom prst="rect">
            <a:avLst/>
          </a:prstGeom>
          <a:ln>
            <a:noFill/>
          </a:ln>
          <a:extLst>
            <a:ext uri="{53640926-AAD7-44D8-BBD7-CCE9431645EC}">
              <a14:shadowObscured xmlns:a14="http://schemas.microsoft.com/office/drawing/2010/main"/>
            </a:ext>
          </a:extLst>
        </p:spPr>
      </p:pic>
      <p:sp>
        <p:nvSpPr>
          <p:cNvPr id="32" name="Rectangle 31"/>
          <p:cNvSpPr/>
          <p:nvPr/>
        </p:nvSpPr>
        <p:spPr>
          <a:xfrm>
            <a:off x="7158505" y="17966625"/>
            <a:ext cx="523875" cy="4953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33" name="Rectangle 32"/>
          <p:cNvSpPr/>
          <p:nvPr/>
        </p:nvSpPr>
        <p:spPr>
          <a:xfrm>
            <a:off x="4314185" y="10013192"/>
            <a:ext cx="3390900" cy="4953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678</Words>
  <Application>Microsoft Office PowerPoint</Application>
  <PresentationFormat>Custom</PresentationFormat>
  <Paragraphs>99</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B Nazanin</vt:lpstr>
      <vt:lpstr>B Titr</vt:lpstr>
      <vt:lpstr>Times New Roman</vt:lpstr>
      <vt:lpstr>Wingdings</vt:lpstr>
      <vt:lpstr>Default Design</vt:lpstr>
      <vt:lpstr>CorelDRAW</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AmirHossein</cp:lastModifiedBy>
  <cp:revision>63</cp:revision>
  <dcterms:created xsi:type="dcterms:W3CDTF">2008-12-04T00:20:37Z</dcterms:created>
  <dcterms:modified xsi:type="dcterms:W3CDTF">2017-09-11T19:59:17Z</dcterms:modified>
</cp:coreProperties>
</file>