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96325" cy="30267275"/>
  <p:notesSz cx="6715125" cy="9239250"/>
  <p:defaultTextStyle>
    <a:defPPr>
      <a:defRPr lang="en-US"/>
    </a:defPPr>
    <a:lvl1pPr algn="ctr" rtl="0" fontAlgn="base">
      <a:spcBef>
        <a:spcPct val="0"/>
      </a:spcBef>
      <a:spcAft>
        <a:spcPct val="0"/>
      </a:spcAft>
      <a:defRPr sz="5823" kern="1200">
        <a:solidFill>
          <a:schemeClr val="tx1"/>
        </a:solidFill>
        <a:latin typeface="Arial" charset="0"/>
        <a:ea typeface="+mn-ea"/>
        <a:cs typeface="+mn-cs"/>
      </a:defRPr>
    </a:lvl1pPr>
    <a:lvl2pPr marL="385892" algn="ctr" rtl="0" fontAlgn="base">
      <a:spcBef>
        <a:spcPct val="0"/>
      </a:spcBef>
      <a:spcAft>
        <a:spcPct val="0"/>
      </a:spcAft>
      <a:defRPr sz="5823" kern="1200">
        <a:solidFill>
          <a:schemeClr val="tx1"/>
        </a:solidFill>
        <a:latin typeface="Arial" charset="0"/>
        <a:ea typeface="+mn-ea"/>
        <a:cs typeface="+mn-cs"/>
      </a:defRPr>
    </a:lvl2pPr>
    <a:lvl3pPr marL="771784" algn="ctr" rtl="0" fontAlgn="base">
      <a:spcBef>
        <a:spcPct val="0"/>
      </a:spcBef>
      <a:spcAft>
        <a:spcPct val="0"/>
      </a:spcAft>
      <a:defRPr sz="5823" kern="1200">
        <a:solidFill>
          <a:schemeClr val="tx1"/>
        </a:solidFill>
        <a:latin typeface="Arial" charset="0"/>
        <a:ea typeface="+mn-ea"/>
        <a:cs typeface="+mn-cs"/>
      </a:defRPr>
    </a:lvl3pPr>
    <a:lvl4pPr marL="1157676" algn="ctr" rtl="0" fontAlgn="base">
      <a:spcBef>
        <a:spcPct val="0"/>
      </a:spcBef>
      <a:spcAft>
        <a:spcPct val="0"/>
      </a:spcAft>
      <a:defRPr sz="5823" kern="1200">
        <a:solidFill>
          <a:schemeClr val="tx1"/>
        </a:solidFill>
        <a:latin typeface="Arial" charset="0"/>
        <a:ea typeface="+mn-ea"/>
        <a:cs typeface="+mn-cs"/>
      </a:defRPr>
    </a:lvl4pPr>
    <a:lvl5pPr marL="1543568" algn="ctr" rtl="0" fontAlgn="base">
      <a:spcBef>
        <a:spcPct val="0"/>
      </a:spcBef>
      <a:spcAft>
        <a:spcPct val="0"/>
      </a:spcAft>
      <a:defRPr sz="5823" kern="1200">
        <a:solidFill>
          <a:schemeClr val="tx1"/>
        </a:solidFill>
        <a:latin typeface="Arial" charset="0"/>
        <a:ea typeface="+mn-ea"/>
        <a:cs typeface="+mn-cs"/>
      </a:defRPr>
    </a:lvl5pPr>
    <a:lvl6pPr marL="1929461" algn="l" defTabSz="771784" rtl="0" eaLnBrk="1" latinLnBrk="0" hangingPunct="1">
      <a:defRPr sz="5823" kern="1200">
        <a:solidFill>
          <a:schemeClr val="tx1"/>
        </a:solidFill>
        <a:latin typeface="Arial" charset="0"/>
        <a:ea typeface="+mn-ea"/>
        <a:cs typeface="+mn-cs"/>
      </a:defRPr>
    </a:lvl6pPr>
    <a:lvl7pPr marL="2315352" algn="l" defTabSz="771784" rtl="0" eaLnBrk="1" latinLnBrk="0" hangingPunct="1">
      <a:defRPr sz="5823" kern="1200">
        <a:solidFill>
          <a:schemeClr val="tx1"/>
        </a:solidFill>
        <a:latin typeface="Arial" charset="0"/>
        <a:ea typeface="+mn-ea"/>
        <a:cs typeface="+mn-cs"/>
      </a:defRPr>
    </a:lvl7pPr>
    <a:lvl8pPr marL="2701244" algn="l" defTabSz="771784" rtl="0" eaLnBrk="1" latinLnBrk="0" hangingPunct="1">
      <a:defRPr sz="5823" kern="1200">
        <a:solidFill>
          <a:schemeClr val="tx1"/>
        </a:solidFill>
        <a:latin typeface="Arial" charset="0"/>
        <a:ea typeface="+mn-ea"/>
        <a:cs typeface="+mn-cs"/>
      </a:defRPr>
    </a:lvl8pPr>
    <a:lvl9pPr marL="3087135" algn="l" defTabSz="771784" rtl="0" eaLnBrk="1" latinLnBrk="0" hangingPunct="1">
      <a:defRPr sz="5823"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47" userDrawn="1">
          <p15:clr>
            <a:srgbClr val="A4A3A4"/>
          </p15:clr>
        </p15:guide>
        <p15:guide id="2" orient="horz" pos="18569" userDrawn="1">
          <p15:clr>
            <a:srgbClr val="A4A3A4"/>
          </p15:clr>
        </p15:guide>
        <p15:guide id="3" orient="horz" pos="1975" userDrawn="1">
          <p15:clr>
            <a:srgbClr val="A4A3A4"/>
          </p15:clr>
        </p15:guide>
        <p15:guide id="4"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howGuides="1">
      <p:cViewPr>
        <p:scale>
          <a:sx n="33" d="100"/>
          <a:sy n="33" d="100"/>
        </p:scale>
        <p:origin x="1539" y="-315"/>
      </p:cViewPr>
      <p:guideLst>
        <p:guide orient="horz" pos="4447"/>
        <p:guide orient="horz" pos="18569"/>
        <p:guide orient="horz" pos="1975"/>
        <p:guide pos="67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F2D407-7488-4806-B042-2CE959A140D0}" type="slidenum">
              <a:rPr lang="en-US" altLang="en-US"/>
              <a:pPr>
                <a:defRPr/>
              </a:pPr>
              <a:t>‹#›</a:t>
            </a:fld>
            <a:endParaRPr lang="en-US" altLang="en-US"/>
          </a:p>
        </p:txBody>
      </p:sp>
    </p:spTree>
    <p:extLst>
      <p:ext uri="{BB962C8B-B14F-4D97-AF65-F5344CB8AC3E}">
        <p14:creationId xmlns:p14="http://schemas.microsoft.com/office/powerpoint/2010/main" val="160445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13" kern="1200">
        <a:solidFill>
          <a:schemeClr val="tx1"/>
        </a:solidFill>
        <a:latin typeface="Arial" charset="0"/>
        <a:ea typeface="+mn-ea"/>
        <a:cs typeface="+mn-cs"/>
      </a:defRPr>
    </a:lvl1pPr>
    <a:lvl2pPr marL="385892" algn="l" rtl="0" eaLnBrk="0" fontAlgn="base" hangingPunct="0">
      <a:spcBef>
        <a:spcPct val="30000"/>
      </a:spcBef>
      <a:spcAft>
        <a:spcPct val="0"/>
      </a:spcAft>
      <a:defRPr sz="1013" kern="1200">
        <a:solidFill>
          <a:schemeClr val="tx1"/>
        </a:solidFill>
        <a:latin typeface="Arial" charset="0"/>
        <a:ea typeface="+mn-ea"/>
        <a:cs typeface="+mn-cs"/>
      </a:defRPr>
    </a:lvl2pPr>
    <a:lvl3pPr marL="771784" algn="l" rtl="0" eaLnBrk="0" fontAlgn="base" hangingPunct="0">
      <a:spcBef>
        <a:spcPct val="30000"/>
      </a:spcBef>
      <a:spcAft>
        <a:spcPct val="0"/>
      </a:spcAft>
      <a:defRPr sz="1013" kern="1200">
        <a:solidFill>
          <a:schemeClr val="tx1"/>
        </a:solidFill>
        <a:latin typeface="Arial" charset="0"/>
        <a:ea typeface="+mn-ea"/>
        <a:cs typeface="+mn-cs"/>
      </a:defRPr>
    </a:lvl3pPr>
    <a:lvl4pPr marL="1157676" algn="l" rtl="0" eaLnBrk="0" fontAlgn="base" hangingPunct="0">
      <a:spcBef>
        <a:spcPct val="30000"/>
      </a:spcBef>
      <a:spcAft>
        <a:spcPct val="0"/>
      </a:spcAft>
      <a:defRPr sz="1013" kern="1200">
        <a:solidFill>
          <a:schemeClr val="tx1"/>
        </a:solidFill>
        <a:latin typeface="Arial" charset="0"/>
        <a:ea typeface="+mn-ea"/>
        <a:cs typeface="+mn-cs"/>
      </a:defRPr>
    </a:lvl4pPr>
    <a:lvl5pPr marL="1543568" algn="l" rtl="0" eaLnBrk="0" fontAlgn="base" hangingPunct="0">
      <a:spcBef>
        <a:spcPct val="30000"/>
      </a:spcBef>
      <a:spcAft>
        <a:spcPct val="0"/>
      </a:spcAft>
      <a:defRPr sz="1013" kern="1200">
        <a:solidFill>
          <a:schemeClr val="tx1"/>
        </a:solidFill>
        <a:latin typeface="Arial" charset="0"/>
        <a:ea typeface="+mn-ea"/>
        <a:cs typeface="+mn-cs"/>
      </a:defRPr>
    </a:lvl5pPr>
    <a:lvl6pPr marL="1929461" algn="l" defTabSz="771784" rtl="0" eaLnBrk="1" latinLnBrk="0" hangingPunct="1">
      <a:defRPr sz="1013" kern="1200">
        <a:solidFill>
          <a:schemeClr val="tx1"/>
        </a:solidFill>
        <a:latin typeface="+mn-lt"/>
        <a:ea typeface="+mn-ea"/>
        <a:cs typeface="+mn-cs"/>
      </a:defRPr>
    </a:lvl6pPr>
    <a:lvl7pPr marL="2315352" algn="l" defTabSz="771784" rtl="0" eaLnBrk="1" latinLnBrk="0" hangingPunct="1">
      <a:defRPr sz="1013" kern="1200">
        <a:solidFill>
          <a:schemeClr val="tx1"/>
        </a:solidFill>
        <a:latin typeface="+mn-lt"/>
        <a:ea typeface="+mn-ea"/>
        <a:cs typeface="+mn-cs"/>
      </a:defRPr>
    </a:lvl7pPr>
    <a:lvl8pPr marL="2701244" algn="l" defTabSz="771784" rtl="0" eaLnBrk="1" latinLnBrk="0" hangingPunct="1">
      <a:defRPr sz="1013" kern="1200">
        <a:solidFill>
          <a:schemeClr val="tx1"/>
        </a:solidFill>
        <a:latin typeface="+mn-lt"/>
        <a:ea typeface="+mn-ea"/>
        <a:cs typeface="+mn-cs"/>
      </a:defRPr>
    </a:lvl8pPr>
    <a:lvl9pPr marL="3087135" algn="l" defTabSz="771784" rtl="0" eaLnBrk="1" latinLnBrk="0" hangingPunct="1">
      <a:defRPr sz="10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699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231" y="9403050"/>
            <a:ext cx="18185865" cy="648670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209113" y="17151056"/>
            <a:ext cx="14978101" cy="7735993"/>
          </a:xfrm>
          <a:prstGeom prst="rect">
            <a:avLst/>
          </a:prstGeom>
        </p:spPr>
        <p:txBody>
          <a:bodyPr/>
          <a:lstStyle>
            <a:lvl1pPr marL="0" indent="0" algn="ctr">
              <a:buNone/>
              <a:defRPr/>
            </a:lvl1pPr>
            <a:lvl2pPr marL="384414" indent="0" algn="ctr">
              <a:buNone/>
              <a:defRPr/>
            </a:lvl2pPr>
            <a:lvl3pPr marL="768828" indent="0" algn="ctr">
              <a:buNone/>
              <a:defRPr/>
            </a:lvl3pPr>
            <a:lvl4pPr marL="1153241" indent="0" algn="ctr">
              <a:buNone/>
              <a:defRPr/>
            </a:lvl4pPr>
            <a:lvl5pPr marL="1537655" indent="0" algn="ctr">
              <a:buNone/>
              <a:defRPr/>
            </a:lvl5pPr>
            <a:lvl6pPr marL="1922069" indent="0" algn="ctr">
              <a:buNone/>
              <a:defRPr/>
            </a:lvl6pPr>
            <a:lvl7pPr marL="2306483" indent="0" algn="ctr">
              <a:buNone/>
              <a:defRPr/>
            </a:lvl7pPr>
            <a:lvl8pPr marL="2690896" indent="0" algn="ctr">
              <a:buNone/>
              <a:defRPr/>
            </a:lvl8pPr>
            <a:lvl9pPr marL="30753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70154" y="7061965"/>
            <a:ext cx="19256019" cy="1997530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5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178" y="1211919"/>
            <a:ext cx="4812994" cy="2582535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0153" y="1211919"/>
            <a:ext cx="14313636" cy="2582535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3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70154" y="7061965"/>
            <a:ext cx="19256019" cy="199753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0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43" y="19449431"/>
            <a:ext cx="18187213" cy="6011545"/>
          </a:xfrm>
          <a:prstGeom prst="rect">
            <a:avLst/>
          </a:prstGeom>
        </p:spPr>
        <p:txBody>
          <a:bodyPr anchor="t"/>
          <a:lstStyle>
            <a:lvl1pPr algn="l">
              <a:defRPr sz="3363" b="1" cap="all"/>
            </a:lvl1pPr>
          </a:lstStyle>
          <a:p>
            <a:r>
              <a:rPr lang="en-US" smtClean="0"/>
              <a:t>Click to edit Master title style</a:t>
            </a:r>
            <a:endParaRPr lang="en-US"/>
          </a:p>
        </p:txBody>
      </p:sp>
      <p:sp>
        <p:nvSpPr>
          <p:cNvPr id="3" name="Text Placeholder 2"/>
          <p:cNvSpPr>
            <a:spLocks noGrp="1"/>
          </p:cNvSpPr>
          <p:nvPr>
            <p:ph type="body" idx="1"/>
          </p:nvPr>
        </p:nvSpPr>
        <p:spPr>
          <a:xfrm>
            <a:off x="1690143" y="12827922"/>
            <a:ext cx="18187213" cy="6621508"/>
          </a:xfrm>
          <a:prstGeom prst="rect">
            <a:avLst/>
          </a:prstGeom>
        </p:spPr>
        <p:txBody>
          <a:bodyPr anchor="b"/>
          <a:lstStyle>
            <a:lvl1pPr marL="0" indent="0">
              <a:buNone/>
              <a:defRPr sz="1682"/>
            </a:lvl1pPr>
            <a:lvl2pPr marL="384414" indent="0">
              <a:buNone/>
              <a:defRPr sz="1513"/>
            </a:lvl2pPr>
            <a:lvl3pPr marL="768828" indent="0">
              <a:buNone/>
              <a:defRPr sz="1345"/>
            </a:lvl3pPr>
            <a:lvl4pPr marL="1153241" indent="0">
              <a:buNone/>
              <a:defRPr sz="1177"/>
            </a:lvl4pPr>
            <a:lvl5pPr marL="1537655" indent="0">
              <a:buNone/>
              <a:defRPr sz="1177"/>
            </a:lvl5pPr>
            <a:lvl6pPr marL="1922069" indent="0">
              <a:buNone/>
              <a:defRPr sz="1177"/>
            </a:lvl6pPr>
            <a:lvl7pPr marL="2306483" indent="0">
              <a:buNone/>
              <a:defRPr sz="1177"/>
            </a:lvl7pPr>
            <a:lvl8pPr marL="2690896" indent="0">
              <a:buNone/>
              <a:defRPr sz="1177"/>
            </a:lvl8pPr>
            <a:lvl9pPr marL="3075310" indent="0">
              <a:buNone/>
              <a:defRPr sz="1177"/>
            </a:lvl9pPr>
          </a:lstStyle>
          <a:p>
            <a:pPr lvl="0"/>
            <a:r>
              <a:rPr lang="en-US" smtClean="0"/>
              <a:t>Click to edit Master text styles</a:t>
            </a:r>
          </a:p>
        </p:txBody>
      </p:sp>
    </p:spTree>
    <p:extLst>
      <p:ext uri="{BB962C8B-B14F-4D97-AF65-F5344CB8AC3E}">
        <p14:creationId xmlns:p14="http://schemas.microsoft.com/office/powerpoint/2010/main" val="504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70155" y="7061965"/>
            <a:ext cx="9562641"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62184" y="7061965"/>
            <a:ext cx="9563989"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0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70155" y="6775000"/>
            <a:ext cx="9453469"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4" name="Content Placeholder 3"/>
          <p:cNvSpPr>
            <a:spLocks noGrp="1"/>
          </p:cNvSpPr>
          <p:nvPr>
            <p:ph sz="half" idx="2"/>
          </p:nvPr>
        </p:nvSpPr>
        <p:spPr>
          <a:xfrm>
            <a:off x="1070155" y="9599253"/>
            <a:ext cx="9453469"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68660" y="6775000"/>
            <a:ext cx="9457513"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6" name="Content Placeholder 5"/>
          <p:cNvSpPr>
            <a:spLocks noGrp="1"/>
          </p:cNvSpPr>
          <p:nvPr>
            <p:ph sz="quarter" idx="4"/>
          </p:nvPr>
        </p:nvSpPr>
        <p:spPr>
          <a:xfrm>
            <a:off x="10868660" y="9599253"/>
            <a:ext cx="9457513"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9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934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153" y="1205247"/>
            <a:ext cx="7039560" cy="5127965"/>
          </a:xfrm>
          <a:prstGeom prst="rect">
            <a:avLst/>
          </a:prstGeom>
        </p:spPr>
        <p:txBody>
          <a:bodyPr anchor="b"/>
          <a:lstStyle>
            <a:lvl1pPr algn="l">
              <a:defRPr sz="1682" b="1"/>
            </a:lvl1pPr>
          </a:lstStyle>
          <a:p>
            <a:r>
              <a:rPr lang="en-US" smtClean="0"/>
              <a:t>Click to edit Master title style</a:t>
            </a:r>
            <a:endParaRPr lang="en-US"/>
          </a:p>
        </p:txBody>
      </p:sp>
      <p:sp>
        <p:nvSpPr>
          <p:cNvPr id="3" name="Content Placeholder 2"/>
          <p:cNvSpPr>
            <a:spLocks noGrp="1"/>
          </p:cNvSpPr>
          <p:nvPr>
            <p:ph idx="1"/>
          </p:nvPr>
        </p:nvSpPr>
        <p:spPr>
          <a:xfrm>
            <a:off x="8365796" y="1205247"/>
            <a:ext cx="11960377" cy="25832025"/>
          </a:xfrm>
          <a:prstGeom prst="rect">
            <a:avLst/>
          </a:prstGeom>
        </p:spPr>
        <p:txBody>
          <a:bodyPr/>
          <a:lstStyle>
            <a:lvl1pPr>
              <a:defRPr sz="2691"/>
            </a:lvl1pPr>
            <a:lvl2pPr>
              <a:defRPr sz="2354"/>
            </a:lvl2pPr>
            <a:lvl3pPr>
              <a:defRPr sz="2018"/>
            </a:lvl3pPr>
            <a:lvl4pPr>
              <a:defRPr sz="1682"/>
            </a:lvl4pPr>
            <a:lvl5pPr>
              <a:defRPr sz="1682"/>
            </a:lvl5pPr>
            <a:lvl6pPr>
              <a:defRPr sz="1682"/>
            </a:lvl6pPr>
            <a:lvl7pPr>
              <a:defRPr sz="1682"/>
            </a:lvl7pPr>
            <a:lvl8pPr>
              <a:defRPr sz="1682"/>
            </a:lvl8pPr>
            <a:lvl9pPr>
              <a:defRPr sz="16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70153" y="6333211"/>
            <a:ext cx="7039560" cy="2070406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2271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354" y="21187227"/>
            <a:ext cx="12837795" cy="2501251"/>
          </a:xfrm>
          <a:prstGeom prst="rect">
            <a:avLst/>
          </a:prstGeom>
        </p:spPr>
        <p:txBody>
          <a:bodyPr anchor="b"/>
          <a:lstStyle>
            <a:lvl1pPr algn="l">
              <a:defRPr sz="1682" b="1"/>
            </a:lvl1pPr>
          </a:lstStyle>
          <a:p>
            <a:r>
              <a:rPr lang="en-US" smtClean="0"/>
              <a:t>Click to edit Master title style</a:t>
            </a:r>
            <a:endParaRPr lang="en-US"/>
          </a:p>
        </p:txBody>
      </p:sp>
      <p:sp>
        <p:nvSpPr>
          <p:cNvPr id="3" name="Picture Placeholder 2"/>
          <p:cNvSpPr>
            <a:spLocks noGrp="1"/>
          </p:cNvSpPr>
          <p:nvPr>
            <p:ph type="pic" idx="1"/>
          </p:nvPr>
        </p:nvSpPr>
        <p:spPr>
          <a:xfrm>
            <a:off x="4194354" y="2704129"/>
            <a:ext cx="12837795" cy="18160098"/>
          </a:xfrm>
          <a:prstGeom prst="rect">
            <a:avLst/>
          </a:prstGeom>
        </p:spPr>
        <p:txBody>
          <a:bodyPr/>
          <a:lstStyle>
            <a:lvl1pPr marL="0" indent="0">
              <a:buNone/>
              <a:defRPr sz="2691"/>
            </a:lvl1pPr>
            <a:lvl2pPr marL="384414" indent="0">
              <a:buNone/>
              <a:defRPr sz="2354"/>
            </a:lvl2pPr>
            <a:lvl3pPr marL="768828" indent="0">
              <a:buNone/>
              <a:defRPr sz="2018"/>
            </a:lvl3pPr>
            <a:lvl4pPr marL="1153241" indent="0">
              <a:buNone/>
              <a:defRPr sz="1682"/>
            </a:lvl4pPr>
            <a:lvl5pPr marL="1537655" indent="0">
              <a:buNone/>
              <a:defRPr sz="1682"/>
            </a:lvl5pPr>
            <a:lvl6pPr marL="1922069" indent="0">
              <a:buNone/>
              <a:defRPr sz="1682"/>
            </a:lvl6pPr>
            <a:lvl7pPr marL="2306483" indent="0">
              <a:buNone/>
              <a:defRPr sz="1682"/>
            </a:lvl7pPr>
            <a:lvl8pPr marL="2690896" indent="0">
              <a:buNone/>
              <a:defRPr sz="1682"/>
            </a:lvl8pPr>
            <a:lvl9pPr marL="3075310" indent="0">
              <a:buNone/>
              <a:defRPr sz="1682"/>
            </a:lvl9pPr>
          </a:lstStyle>
          <a:p>
            <a:pPr lvl="0"/>
            <a:endParaRPr lang="en-US" noProof="0" smtClean="0"/>
          </a:p>
        </p:txBody>
      </p:sp>
      <p:sp>
        <p:nvSpPr>
          <p:cNvPr id="4" name="Text Placeholder 3"/>
          <p:cNvSpPr>
            <a:spLocks noGrp="1"/>
          </p:cNvSpPr>
          <p:nvPr>
            <p:ph type="body" sz="half" idx="2"/>
          </p:nvPr>
        </p:nvSpPr>
        <p:spPr>
          <a:xfrm>
            <a:off x="4194354" y="23688477"/>
            <a:ext cx="12837795" cy="355167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7026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16183036" y="29808134"/>
          <a:ext cx="2707730" cy="138810"/>
        </p:xfrm>
        <a:graphic>
          <a:graphicData uri="http://schemas.openxmlformats.org/presentationml/2006/ole">
            <mc:AlternateContent xmlns:mc="http://schemas.openxmlformats.org/markup-compatibility/2006">
              <mc:Choice xmlns:v="urn:schemas-microsoft-com:vml" Requires="v">
                <p:oleObj spid="_x0000_s1166" name="CorelDRAW" r:id="rId15" imgW="8833104" imgH="310896" progId="CorelDraw.Graphic.15">
                  <p:embed/>
                </p:oleObj>
              </mc:Choice>
              <mc:Fallback>
                <p:oleObj name="CorelDRAW" r:id="rId15" imgW="8833104" imgH="310896"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83036" y="29808134"/>
                        <a:ext cx="2707730" cy="138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59648" y="29753410"/>
            <a:ext cx="1574470" cy="247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3497263">
              <a:defRPr>
                <a:solidFill>
                  <a:schemeClr val="tx1"/>
                </a:solidFill>
                <a:latin typeface="Arial" charset="0"/>
              </a:defRPr>
            </a:lvl1pPr>
            <a:lvl2pPr algn="l" defTabSz="3497263">
              <a:defRPr>
                <a:solidFill>
                  <a:schemeClr val="tx1"/>
                </a:solidFill>
                <a:latin typeface="Arial" charset="0"/>
              </a:defRPr>
            </a:lvl2pPr>
            <a:lvl3pPr algn="l" defTabSz="3497263">
              <a:defRPr>
                <a:solidFill>
                  <a:schemeClr val="tx1"/>
                </a:solidFill>
                <a:latin typeface="Arial" charset="0"/>
              </a:defRPr>
            </a:lvl3pPr>
            <a:lvl4pPr algn="l" defTabSz="3497263">
              <a:defRPr>
                <a:solidFill>
                  <a:schemeClr val="tx1"/>
                </a:solidFill>
                <a:latin typeface="Arial" charset="0"/>
              </a:defRPr>
            </a:lvl4pPr>
            <a:lvl5pPr algn="l"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pPr algn="ctr">
              <a:defRPr/>
            </a:pPr>
            <a:r>
              <a:rPr lang="en-US" altLang="en-US" sz="1009" smtClean="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0499" rtl="0" eaLnBrk="0" fontAlgn="base" hangingPunct="0">
        <a:spcBef>
          <a:spcPct val="0"/>
        </a:spcBef>
        <a:spcAft>
          <a:spcPct val="0"/>
        </a:spcAft>
        <a:defRPr sz="14125">
          <a:solidFill>
            <a:schemeClr val="tx2"/>
          </a:solidFill>
          <a:latin typeface="+mj-lt"/>
          <a:ea typeface="+mj-ea"/>
          <a:cs typeface="+mj-cs"/>
        </a:defRPr>
      </a:lvl1pPr>
      <a:lvl2pPr algn="ctr" defTabSz="2940499" rtl="0" eaLnBrk="0" fontAlgn="base" hangingPunct="0">
        <a:spcBef>
          <a:spcPct val="0"/>
        </a:spcBef>
        <a:spcAft>
          <a:spcPct val="0"/>
        </a:spcAft>
        <a:defRPr sz="14125">
          <a:solidFill>
            <a:schemeClr val="tx2"/>
          </a:solidFill>
          <a:latin typeface="Arial" charset="0"/>
        </a:defRPr>
      </a:lvl2pPr>
      <a:lvl3pPr algn="ctr" defTabSz="2940499" rtl="0" eaLnBrk="0" fontAlgn="base" hangingPunct="0">
        <a:spcBef>
          <a:spcPct val="0"/>
        </a:spcBef>
        <a:spcAft>
          <a:spcPct val="0"/>
        </a:spcAft>
        <a:defRPr sz="14125">
          <a:solidFill>
            <a:schemeClr val="tx2"/>
          </a:solidFill>
          <a:latin typeface="Arial" charset="0"/>
        </a:defRPr>
      </a:lvl3pPr>
      <a:lvl4pPr algn="ctr" defTabSz="2940499" rtl="0" eaLnBrk="0" fontAlgn="base" hangingPunct="0">
        <a:spcBef>
          <a:spcPct val="0"/>
        </a:spcBef>
        <a:spcAft>
          <a:spcPct val="0"/>
        </a:spcAft>
        <a:defRPr sz="14125">
          <a:solidFill>
            <a:schemeClr val="tx2"/>
          </a:solidFill>
          <a:latin typeface="Arial" charset="0"/>
        </a:defRPr>
      </a:lvl4pPr>
      <a:lvl5pPr algn="ctr" defTabSz="2940499" rtl="0" eaLnBrk="0" fontAlgn="base" hangingPunct="0">
        <a:spcBef>
          <a:spcPct val="0"/>
        </a:spcBef>
        <a:spcAft>
          <a:spcPct val="0"/>
        </a:spcAft>
        <a:defRPr sz="14125">
          <a:solidFill>
            <a:schemeClr val="tx2"/>
          </a:solidFill>
          <a:latin typeface="Arial" charset="0"/>
        </a:defRPr>
      </a:lvl5pPr>
      <a:lvl6pPr marL="384414" algn="ctr" defTabSz="2940499" rtl="0" fontAlgn="base">
        <a:spcBef>
          <a:spcPct val="0"/>
        </a:spcBef>
        <a:spcAft>
          <a:spcPct val="0"/>
        </a:spcAft>
        <a:defRPr sz="14125">
          <a:solidFill>
            <a:schemeClr val="tx2"/>
          </a:solidFill>
          <a:latin typeface="Arial" charset="0"/>
        </a:defRPr>
      </a:lvl6pPr>
      <a:lvl7pPr marL="768828" algn="ctr" defTabSz="2940499" rtl="0" fontAlgn="base">
        <a:spcBef>
          <a:spcPct val="0"/>
        </a:spcBef>
        <a:spcAft>
          <a:spcPct val="0"/>
        </a:spcAft>
        <a:defRPr sz="14125">
          <a:solidFill>
            <a:schemeClr val="tx2"/>
          </a:solidFill>
          <a:latin typeface="Arial" charset="0"/>
        </a:defRPr>
      </a:lvl7pPr>
      <a:lvl8pPr marL="1153241" algn="ctr" defTabSz="2940499" rtl="0" fontAlgn="base">
        <a:spcBef>
          <a:spcPct val="0"/>
        </a:spcBef>
        <a:spcAft>
          <a:spcPct val="0"/>
        </a:spcAft>
        <a:defRPr sz="14125">
          <a:solidFill>
            <a:schemeClr val="tx2"/>
          </a:solidFill>
          <a:latin typeface="Arial" charset="0"/>
        </a:defRPr>
      </a:lvl8pPr>
      <a:lvl9pPr marL="1537655" algn="ctr" defTabSz="2940499" rtl="0" fontAlgn="base">
        <a:spcBef>
          <a:spcPct val="0"/>
        </a:spcBef>
        <a:spcAft>
          <a:spcPct val="0"/>
        </a:spcAft>
        <a:defRPr sz="14125">
          <a:solidFill>
            <a:schemeClr val="tx2"/>
          </a:solidFill>
          <a:latin typeface="Arial" charset="0"/>
        </a:defRPr>
      </a:lvl9pPr>
    </p:titleStyle>
    <p:bodyStyle>
      <a:lvl1pPr marL="1102520" indent="-1102520" algn="l" defTabSz="2940499" rtl="0" eaLnBrk="0" fontAlgn="base" hangingPunct="0">
        <a:spcBef>
          <a:spcPct val="20000"/>
        </a:spcBef>
        <a:spcAft>
          <a:spcPct val="0"/>
        </a:spcAft>
        <a:buChar char="•"/>
        <a:defRPr sz="10342">
          <a:solidFill>
            <a:schemeClr val="tx1"/>
          </a:solidFill>
          <a:latin typeface="+mn-lt"/>
          <a:ea typeface="+mn-ea"/>
          <a:cs typeface="+mn-cs"/>
        </a:defRPr>
      </a:lvl1pPr>
      <a:lvl2pPr marL="2387904" indent="-918322" algn="l" defTabSz="2940499" rtl="0" eaLnBrk="0" fontAlgn="base" hangingPunct="0">
        <a:spcBef>
          <a:spcPct val="20000"/>
        </a:spcBef>
        <a:spcAft>
          <a:spcPct val="0"/>
        </a:spcAft>
        <a:buChar char="–"/>
        <a:defRPr sz="8997">
          <a:solidFill>
            <a:schemeClr val="tx1"/>
          </a:solidFill>
          <a:latin typeface="+mn-lt"/>
        </a:defRPr>
      </a:lvl2pPr>
      <a:lvl3pPr marL="3674622" indent="-734124" algn="l" defTabSz="2940499" rtl="0" eaLnBrk="0" fontAlgn="base" hangingPunct="0">
        <a:spcBef>
          <a:spcPct val="20000"/>
        </a:spcBef>
        <a:spcAft>
          <a:spcPct val="0"/>
        </a:spcAft>
        <a:buChar char="•"/>
        <a:defRPr sz="7735">
          <a:solidFill>
            <a:schemeClr val="tx1"/>
          </a:solidFill>
          <a:latin typeface="+mn-lt"/>
        </a:defRPr>
      </a:lvl3pPr>
      <a:lvl4pPr marL="5144204" indent="-734124" algn="l" defTabSz="2940499" rtl="0" eaLnBrk="0" fontAlgn="base" hangingPunct="0">
        <a:spcBef>
          <a:spcPct val="20000"/>
        </a:spcBef>
        <a:spcAft>
          <a:spcPct val="0"/>
        </a:spcAft>
        <a:buChar char="–"/>
        <a:defRPr sz="6390">
          <a:solidFill>
            <a:schemeClr val="tx1"/>
          </a:solidFill>
          <a:latin typeface="+mn-lt"/>
        </a:defRPr>
      </a:lvl4pPr>
      <a:lvl5pPr marL="6615120" indent="-734124" algn="l" defTabSz="2940499" rtl="0" eaLnBrk="0" fontAlgn="base" hangingPunct="0">
        <a:spcBef>
          <a:spcPct val="20000"/>
        </a:spcBef>
        <a:spcAft>
          <a:spcPct val="0"/>
        </a:spcAft>
        <a:buChar char="»"/>
        <a:defRPr sz="6390">
          <a:solidFill>
            <a:schemeClr val="tx1"/>
          </a:solidFill>
          <a:latin typeface="+mn-lt"/>
        </a:defRPr>
      </a:lvl5pPr>
      <a:lvl6pPr marL="6999534" indent="-734124" algn="l" defTabSz="2940499" rtl="0" fontAlgn="base">
        <a:spcBef>
          <a:spcPct val="20000"/>
        </a:spcBef>
        <a:spcAft>
          <a:spcPct val="0"/>
        </a:spcAft>
        <a:buChar char="»"/>
        <a:defRPr sz="6390">
          <a:solidFill>
            <a:schemeClr val="tx1"/>
          </a:solidFill>
          <a:latin typeface="+mn-lt"/>
        </a:defRPr>
      </a:lvl6pPr>
      <a:lvl7pPr marL="7383948" indent="-734124" algn="l" defTabSz="2940499" rtl="0" fontAlgn="base">
        <a:spcBef>
          <a:spcPct val="20000"/>
        </a:spcBef>
        <a:spcAft>
          <a:spcPct val="0"/>
        </a:spcAft>
        <a:buChar char="»"/>
        <a:defRPr sz="6390">
          <a:solidFill>
            <a:schemeClr val="tx1"/>
          </a:solidFill>
          <a:latin typeface="+mn-lt"/>
        </a:defRPr>
      </a:lvl7pPr>
      <a:lvl8pPr marL="7768361" indent="-734124" algn="l" defTabSz="2940499" rtl="0" fontAlgn="base">
        <a:spcBef>
          <a:spcPct val="20000"/>
        </a:spcBef>
        <a:spcAft>
          <a:spcPct val="0"/>
        </a:spcAft>
        <a:buChar char="»"/>
        <a:defRPr sz="6390">
          <a:solidFill>
            <a:schemeClr val="tx1"/>
          </a:solidFill>
          <a:latin typeface="+mn-lt"/>
        </a:defRPr>
      </a:lvl8pPr>
      <a:lvl9pPr marL="8152775" indent="-734124" algn="l" defTabSz="2940499" rtl="0" fontAlgn="base">
        <a:spcBef>
          <a:spcPct val="20000"/>
        </a:spcBef>
        <a:spcAft>
          <a:spcPct val="0"/>
        </a:spcAft>
        <a:buChar char="»"/>
        <a:defRPr sz="6390">
          <a:solidFill>
            <a:schemeClr val="tx1"/>
          </a:solidFill>
          <a:latin typeface="+mn-lt"/>
        </a:defRPr>
      </a:lvl9pPr>
    </p:bodyStyle>
    <p:otherStyle>
      <a:defPPr>
        <a:defRPr lang="en-US"/>
      </a:defPPr>
      <a:lvl1pPr marL="0" algn="l" defTabSz="768828" rtl="0" eaLnBrk="1" latinLnBrk="0" hangingPunct="1">
        <a:defRPr sz="1513" kern="1200">
          <a:solidFill>
            <a:schemeClr val="tx1"/>
          </a:solidFill>
          <a:latin typeface="+mn-lt"/>
          <a:ea typeface="+mn-ea"/>
          <a:cs typeface="+mn-cs"/>
        </a:defRPr>
      </a:lvl1pPr>
      <a:lvl2pPr marL="384414" algn="l" defTabSz="768828" rtl="0" eaLnBrk="1" latinLnBrk="0" hangingPunct="1">
        <a:defRPr sz="1513" kern="1200">
          <a:solidFill>
            <a:schemeClr val="tx1"/>
          </a:solidFill>
          <a:latin typeface="+mn-lt"/>
          <a:ea typeface="+mn-ea"/>
          <a:cs typeface="+mn-cs"/>
        </a:defRPr>
      </a:lvl2pPr>
      <a:lvl3pPr marL="768828" algn="l" defTabSz="768828" rtl="0" eaLnBrk="1" latinLnBrk="0" hangingPunct="1">
        <a:defRPr sz="1513" kern="1200">
          <a:solidFill>
            <a:schemeClr val="tx1"/>
          </a:solidFill>
          <a:latin typeface="+mn-lt"/>
          <a:ea typeface="+mn-ea"/>
          <a:cs typeface="+mn-cs"/>
        </a:defRPr>
      </a:lvl3pPr>
      <a:lvl4pPr marL="1153241" algn="l" defTabSz="768828" rtl="0" eaLnBrk="1" latinLnBrk="0" hangingPunct="1">
        <a:defRPr sz="1513" kern="1200">
          <a:solidFill>
            <a:schemeClr val="tx1"/>
          </a:solidFill>
          <a:latin typeface="+mn-lt"/>
          <a:ea typeface="+mn-ea"/>
          <a:cs typeface="+mn-cs"/>
        </a:defRPr>
      </a:lvl4pPr>
      <a:lvl5pPr marL="1537655" algn="l" defTabSz="768828" rtl="0" eaLnBrk="1" latinLnBrk="0" hangingPunct="1">
        <a:defRPr sz="1513" kern="1200">
          <a:solidFill>
            <a:schemeClr val="tx1"/>
          </a:solidFill>
          <a:latin typeface="+mn-lt"/>
          <a:ea typeface="+mn-ea"/>
          <a:cs typeface="+mn-cs"/>
        </a:defRPr>
      </a:lvl5pPr>
      <a:lvl6pPr marL="1922069" algn="l" defTabSz="768828" rtl="0" eaLnBrk="1" latinLnBrk="0" hangingPunct="1">
        <a:defRPr sz="1513" kern="1200">
          <a:solidFill>
            <a:schemeClr val="tx1"/>
          </a:solidFill>
          <a:latin typeface="+mn-lt"/>
          <a:ea typeface="+mn-ea"/>
          <a:cs typeface="+mn-cs"/>
        </a:defRPr>
      </a:lvl6pPr>
      <a:lvl7pPr marL="2306483" algn="l" defTabSz="768828" rtl="0" eaLnBrk="1" latinLnBrk="0" hangingPunct="1">
        <a:defRPr sz="1513" kern="1200">
          <a:solidFill>
            <a:schemeClr val="tx1"/>
          </a:solidFill>
          <a:latin typeface="+mn-lt"/>
          <a:ea typeface="+mn-ea"/>
          <a:cs typeface="+mn-cs"/>
        </a:defRPr>
      </a:lvl7pPr>
      <a:lvl8pPr marL="2690896" algn="l" defTabSz="768828" rtl="0" eaLnBrk="1" latinLnBrk="0" hangingPunct="1">
        <a:defRPr sz="1513" kern="1200">
          <a:solidFill>
            <a:schemeClr val="tx1"/>
          </a:solidFill>
          <a:latin typeface="+mn-lt"/>
          <a:ea typeface="+mn-ea"/>
          <a:cs typeface="+mn-cs"/>
        </a:defRPr>
      </a:lvl8pPr>
      <a:lvl9pPr marL="3075310" algn="l" defTabSz="76882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ostersession.com/order/"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2050" name="AutoShape 50"/>
          <p:cNvSpPr>
            <a:spLocks noChangeArrowheads="1"/>
          </p:cNvSpPr>
          <p:nvPr/>
        </p:nvSpPr>
        <p:spPr bwMode="auto">
          <a:xfrm>
            <a:off x="10907045" y="5631152"/>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1" name="AutoShape 4"/>
          <p:cNvSpPr>
            <a:spLocks noChangeArrowheads="1"/>
          </p:cNvSpPr>
          <p:nvPr/>
        </p:nvSpPr>
        <p:spPr bwMode="auto">
          <a:xfrm>
            <a:off x="475437" y="5858087"/>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4" name="Text Box 11"/>
          <p:cNvSpPr txBox="1">
            <a:spLocks noChangeArrowheads="1"/>
          </p:cNvSpPr>
          <p:nvPr/>
        </p:nvSpPr>
        <p:spPr bwMode="auto">
          <a:xfrm>
            <a:off x="11284263" y="21004329"/>
            <a:ext cx="9214532"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smtClean="0">
                <a:cs typeface="B Titr" panose="00000700000000000000" pitchFamily="2" charset="-78"/>
              </a:rPr>
              <a:t>ساختار پیشنهادی</a:t>
            </a:r>
            <a:endParaRPr lang="en-US" altLang="en-US" sz="5802" b="1" dirty="0">
              <a:cs typeface="B Titr" panose="00000700000000000000" pitchFamily="2" charset="-78"/>
            </a:endParaRPr>
          </a:p>
        </p:txBody>
      </p:sp>
      <p:sp>
        <p:nvSpPr>
          <p:cNvPr id="2055"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2056" name="Text Box 14"/>
          <p:cNvSpPr txBox="1">
            <a:spLocks noChangeArrowheads="1"/>
          </p:cNvSpPr>
          <p:nvPr/>
        </p:nvSpPr>
        <p:spPr bwMode="auto">
          <a:xfrm>
            <a:off x="745050" y="648875"/>
            <a:ext cx="19753745" cy="550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6600" b="1" dirty="0" smtClean="0">
                <a:cs typeface="B Titr" panose="00000700000000000000" pitchFamily="2" charset="-78"/>
              </a:rPr>
              <a:t>بهینه سازی سیستم </a:t>
            </a:r>
            <a:r>
              <a:rPr lang="en-US" altLang="en-US" sz="6600" b="1" dirty="0" err="1" smtClean="0">
                <a:cs typeface="B Titr" panose="00000700000000000000" pitchFamily="2" charset="-78"/>
              </a:rPr>
              <a:t>Metas</a:t>
            </a:r>
            <a:r>
              <a:rPr lang="en-US" altLang="en-US" sz="6600" b="1" dirty="0" smtClean="0">
                <a:cs typeface="B Titr" panose="00000700000000000000" pitchFamily="2" charset="-78"/>
              </a:rPr>
              <a:t> chip</a:t>
            </a:r>
            <a:r>
              <a:rPr lang="fa-IR" altLang="en-US" sz="6600" b="1" dirty="0" smtClean="0">
                <a:cs typeface="B Titr" panose="00000700000000000000" pitchFamily="2" charset="-78"/>
              </a:rPr>
              <a:t> جهت تشخیص متاستاز در نمونه های بیوپسی</a:t>
            </a:r>
            <a:endParaRPr lang="en-US" altLang="en-US" sz="6600" b="1" dirty="0" smtClean="0"/>
          </a:p>
          <a:p>
            <a:pPr rtl="1" eaLnBrk="1" hangingPunct="1">
              <a:lnSpc>
                <a:spcPct val="150000"/>
              </a:lnSpc>
            </a:pPr>
            <a:r>
              <a:rPr lang="fa-IR" altLang="en-US" sz="4400" b="1" dirty="0">
                <a:cs typeface="B Titr" panose="00000700000000000000" pitchFamily="2" charset="-78"/>
              </a:rPr>
              <a:t>استاد راهنما : دکتر محمد </a:t>
            </a:r>
            <a:r>
              <a:rPr lang="fa-IR" altLang="en-US" sz="4400" b="1" dirty="0" smtClean="0">
                <a:cs typeface="B Titr" panose="00000700000000000000" pitchFamily="2" charset="-78"/>
              </a:rPr>
              <a:t>عبدالاحد</a:t>
            </a:r>
            <a:endParaRPr lang="fa-IR" altLang="en-US" sz="4400" b="1" dirty="0" smtClean="0">
              <a:cs typeface="B Titr" panose="00000700000000000000" pitchFamily="2" charset="-78"/>
            </a:endParaRPr>
          </a:p>
          <a:p>
            <a:pPr rtl="1" eaLnBrk="1" hangingPunct="1">
              <a:lnSpc>
                <a:spcPct val="150000"/>
              </a:lnSpc>
            </a:pPr>
            <a:r>
              <a:rPr lang="fa-IR" altLang="en-US" sz="4400" b="1" dirty="0" smtClean="0">
                <a:cs typeface="B Titr" panose="00000700000000000000" pitchFamily="2" charset="-78"/>
              </a:rPr>
              <a:t>نام دانشجو : شهریار شلیله</a:t>
            </a:r>
          </a:p>
          <a:p>
            <a:pPr rtl="1" eaLnBrk="1" hangingPunct="1"/>
            <a:r>
              <a:rPr lang="fa-IR" altLang="en-US" sz="3195" b="1" i="1" dirty="0" smtClean="0">
                <a:cs typeface="B Titr" panose="00000700000000000000" pitchFamily="2" charset="-78"/>
              </a:rPr>
              <a:t>دانشکده </a:t>
            </a:r>
            <a:r>
              <a:rPr lang="fa-IR" altLang="en-US" sz="3195" b="1" i="1" dirty="0">
                <a:cs typeface="B Titr" panose="00000700000000000000" pitchFamily="2" charset="-78"/>
              </a:rPr>
              <a:t>مهندسی برق و کامپیوتر، دانشگاه تهران</a:t>
            </a:r>
          </a:p>
          <a:p>
            <a:pPr eaLnBrk="1" hangingPunct="1"/>
            <a:endParaRPr lang="en-US" altLang="en-US" sz="5802" dirty="0"/>
          </a:p>
        </p:txBody>
      </p:sp>
      <p:sp>
        <p:nvSpPr>
          <p:cNvPr id="2062" name="Text Box 42"/>
          <p:cNvSpPr txBox="1">
            <a:spLocks noChangeArrowheads="1"/>
          </p:cNvSpPr>
          <p:nvPr/>
        </p:nvSpPr>
        <p:spPr bwMode="auto">
          <a:xfrm>
            <a:off x="2392080" y="6263710"/>
            <a:ext cx="5605930"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smtClean="0">
                <a:cs typeface="B Titr" panose="00000700000000000000" pitchFamily="2" charset="-78"/>
              </a:rPr>
              <a:t>روند کار و ارزیابی</a:t>
            </a:r>
            <a:endParaRPr lang="en-US" altLang="en-US" sz="5802" b="1" dirty="0"/>
          </a:p>
        </p:txBody>
      </p:sp>
      <p:sp>
        <p:nvSpPr>
          <p:cNvPr id="2063"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مقدمه</a:t>
            </a:r>
            <a:endParaRPr lang="en-US" altLang="en-US" sz="5802" b="1" dirty="0"/>
          </a:p>
        </p:txBody>
      </p:sp>
      <p:sp>
        <p:nvSpPr>
          <p:cNvPr id="2066"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489" y="1929014"/>
            <a:ext cx="2546631" cy="2546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832" y="1934212"/>
            <a:ext cx="3244710" cy="2544709"/>
          </a:xfrm>
          <a:prstGeom prst="rect">
            <a:avLst/>
          </a:prstGeom>
        </p:spPr>
      </p:pic>
      <p:sp>
        <p:nvSpPr>
          <p:cNvPr id="23" name="Text Box 9"/>
          <p:cNvSpPr txBox="1">
            <a:spLocks noChangeArrowheads="1"/>
          </p:cNvSpPr>
          <p:nvPr/>
        </p:nvSpPr>
        <p:spPr bwMode="auto">
          <a:xfrm>
            <a:off x="11063045" y="7402261"/>
            <a:ext cx="9613934" cy="1693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indent="396875" algn="just" rtl="1">
              <a:lnSpc>
                <a:spcPct val="150000"/>
              </a:lnSpc>
            </a:pPr>
            <a:r>
              <a:rPr lang="fa-IR" altLang="en-US" sz="2000" b="1" dirty="0">
                <a:latin typeface="Times New Roman" pitchFamily="18" charset="0"/>
                <a:cs typeface="B Nazanin" panose="00000400000000000000" pitchFamily="2" charset="-78"/>
              </a:rPr>
              <a:t>مطالعه بر روی سرطان همواره ازمسائل مهم در پزشکی محسوب شده و می شود. با ورود تکنیک های مهندسی به پزشکی این کار با استفاده از ساخت چیپ هایی جهت اندازه گیری های </a:t>
            </a:r>
            <a:r>
              <a:rPr lang="fa-IR" altLang="en-US" sz="2000" b="1" dirty="0" smtClean="0">
                <a:latin typeface="Times New Roman" pitchFamily="18" charset="0"/>
                <a:cs typeface="B Nazanin" panose="00000400000000000000" pitchFamily="2" charset="-78"/>
              </a:rPr>
              <a:t>الکتریکی</a:t>
            </a:r>
            <a:r>
              <a:rPr lang="en-US" altLang="en-US" sz="2000" b="1" dirty="0" smtClean="0">
                <a:latin typeface="Times New Roman" pitchFamily="18" charset="0"/>
                <a:cs typeface="B Nazanin" panose="00000400000000000000" pitchFamily="2" charset="-78"/>
              </a:rPr>
              <a:t> </a:t>
            </a:r>
            <a:r>
              <a:rPr lang="fa-IR" altLang="en-US" sz="2000" b="1" dirty="0" smtClean="0">
                <a:latin typeface="Times New Roman" pitchFamily="18" charset="0"/>
                <a:cs typeface="B Nazanin" panose="00000400000000000000" pitchFamily="2" charset="-78"/>
              </a:rPr>
              <a:t>و یا سایر اندازه گیری ها </a:t>
            </a:r>
            <a:r>
              <a:rPr lang="fa-IR" altLang="en-US" sz="2000" b="1" dirty="0">
                <a:latin typeface="Times New Roman" pitchFamily="18" charset="0"/>
                <a:cs typeface="B Nazanin" panose="00000400000000000000" pitchFamily="2" charset="-78"/>
              </a:rPr>
              <a:t>این کار به طریق متفاوت صورت میگیرد.</a:t>
            </a:r>
          </a:p>
          <a:p>
            <a:pPr indent="396875" algn="just" rtl="1">
              <a:lnSpc>
                <a:spcPct val="150000"/>
              </a:lnSpc>
            </a:pPr>
            <a:r>
              <a:rPr lang="fa-IR" altLang="en-US" sz="2000" b="1" dirty="0">
                <a:latin typeface="Times New Roman" pitchFamily="18" charset="0"/>
                <a:cs typeface="B Nazanin" panose="00000400000000000000" pitchFamily="2" charset="-78"/>
              </a:rPr>
              <a:t>متاستاز (</a:t>
            </a:r>
            <a:r>
              <a:rPr lang="en-US" altLang="en-US" sz="2000" b="1" dirty="0">
                <a:latin typeface="Times New Roman" pitchFamily="18" charset="0"/>
                <a:cs typeface="B Nazanin" panose="00000400000000000000" pitchFamily="2" charset="-78"/>
              </a:rPr>
              <a:t>Metastasis</a:t>
            </a:r>
            <a:r>
              <a:rPr lang="fa-IR" altLang="en-US" sz="2000" b="1" dirty="0">
                <a:latin typeface="Times New Roman" pitchFamily="18" charset="0"/>
                <a:cs typeface="B Nazanin" panose="00000400000000000000" pitchFamily="2" charset="-78"/>
              </a:rPr>
              <a:t>) به معنای تهاجم و انتقال سلول های یک تومور در یک بافت به بافت های مجاور و حتی سایر بافت ها</a:t>
            </a:r>
            <a:r>
              <a:rPr lang="en-US" altLang="en-US" sz="2000" b="1" dirty="0">
                <a:latin typeface="Times New Roman" pitchFamily="18" charset="0"/>
                <a:cs typeface="B Nazanin" panose="00000400000000000000" pitchFamily="2" charset="-78"/>
              </a:rPr>
              <a:t>,</a:t>
            </a:r>
            <a:r>
              <a:rPr lang="fa-IR" altLang="en-US" sz="2000" b="1" dirty="0">
                <a:latin typeface="Times New Roman" pitchFamily="18" charset="0"/>
                <a:cs typeface="B Nazanin" panose="00000400000000000000" pitchFamily="2" charset="-78"/>
              </a:rPr>
              <a:t> مسئله ی مهمی در مطالعه سرطان ها به ویژه سرطان های سینه است. در این پروژه با به کار گیری ابزار و وسایل موجود سعی شده است تا تست هایی در این زمینه صورت گیرد. البته لازم به ذکر است چیپ ساخته شده قابل تعمیم به تمامی سرطان ها می باشد و می توان سلول های سالم متفاوت و سرطانی گوناگونی را برای مطالعه انتخاب کرد</a:t>
            </a:r>
            <a:r>
              <a:rPr lang="fa-IR" altLang="en-US" sz="2000" b="1" dirty="0" smtClean="0">
                <a:latin typeface="Times New Roman" pitchFamily="18" charset="0"/>
                <a:cs typeface="B Nazanin" panose="00000400000000000000" pitchFamily="2" charset="-78"/>
              </a:rPr>
              <a:t>.</a:t>
            </a:r>
          </a:p>
          <a:p>
            <a:pPr indent="396875" algn="just" rtl="1">
              <a:lnSpc>
                <a:spcPct val="150000"/>
              </a:lnSpc>
            </a:pPr>
            <a:r>
              <a:rPr lang="fa-IR" altLang="en-US" sz="2000" b="1" dirty="0" smtClean="0">
                <a:latin typeface="Times New Roman" pitchFamily="18" charset="0"/>
                <a:cs typeface="B Nazanin" panose="00000400000000000000" pitchFamily="2" charset="-78"/>
              </a:rPr>
              <a:t>در </a:t>
            </a:r>
            <a:r>
              <a:rPr lang="fa-IR" altLang="en-US" sz="2000" b="1" dirty="0">
                <a:latin typeface="Times New Roman" pitchFamily="18" charset="0"/>
                <a:cs typeface="B Nazanin" panose="00000400000000000000" pitchFamily="2" charset="-78"/>
              </a:rPr>
              <a:t>این پروژه از مفهوم </a:t>
            </a:r>
            <a:r>
              <a:rPr lang="en-US" altLang="en-US" sz="2000" b="1" dirty="0" smtClean="0">
                <a:latin typeface="Times New Roman" pitchFamily="18" charset="0"/>
                <a:cs typeface="B Nazanin" panose="00000400000000000000" pitchFamily="2" charset="-78"/>
              </a:rPr>
              <a:t>MFS </a:t>
            </a:r>
            <a:r>
              <a:rPr lang="fa-IR" altLang="en-US" sz="2000" b="1" dirty="0" smtClean="0">
                <a:latin typeface="Times New Roman" pitchFamily="18" charset="0"/>
                <a:cs typeface="B Nazanin" panose="00000400000000000000" pitchFamily="2" charset="-78"/>
              </a:rPr>
              <a:t> (</a:t>
            </a:r>
            <a:r>
              <a:rPr lang="en-US" altLang="en-US" sz="2000" b="1" dirty="0" smtClean="0">
                <a:latin typeface="Times New Roman" pitchFamily="18" charset="0"/>
                <a:cs typeface="B Nazanin" panose="00000400000000000000" pitchFamily="2" charset="-78"/>
              </a:rPr>
              <a:t>Micro Fluidic System</a:t>
            </a:r>
            <a:r>
              <a:rPr lang="fa-IR" altLang="en-US" sz="2000" b="1" dirty="0" smtClean="0">
                <a:latin typeface="Times New Roman" pitchFamily="18" charset="0"/>
                <a:cs typeface="B Nazanin" panose="00000400000000000000" pitchFamily="2" charset="-78"/>
              </a:rPr>
              <a:t>)</a:t>
            </a:r>
            <a:r>
              <a:rPr lang="en-US" altLang="en-US" sz="2000" b="1" dirty="0">
                <a:latin typeface="Times New Roman" pitchFamily="18" charset="0"/>
                <a:cs typeface="B Nazanin" panose="00000400000000000000" pitchFamily="2" charset="-78"/>
              </a:rPr>
              <a:t> </a:t>
            </a:r>
            <a:r>
              <a:rPr lang="fa-IR" altLang="en-US" sz="2000" b="1" dirty="0" smtClean="0">
                <a:latin typeface="Times New Roman" pitchFamily="18" charset="0"/>
                <a:cs typeface="B Nazanin" panose="00000400000000000000" pitchFamily="2" charset="-78"/>
              </a:rPr>
              <a:t>برای </a:t>
            </a:r>
            <a:r>
              <a:rPr lang="fa-IR" altLang="en-US" sz="2000" b="1" dirty="0">
                <a:latin typeface="Times New Roman" pitchFamily="18" charset="0"/>
                <a:cs typeface="B Nazanin" panose="00000400000000000000" pitchFamily="2" charset="-78"/>
              </a:rPr>
              <a:t>شبیه سازی سیستم گردش خون و سلول های سالم متفاوت کشت داده شده بر روی چیپ به عنوان هدف و سلول های سرطانی به عنوان مهاجم استفاده شده است</a:t>
            </a:r>
            <a:r>
              <a:rPr lang="fa-IR" altLang="en-US" sz="2000" b="1" dirty="0" smtClean="0">
                <a:latin typeface="Times New Roman" pitchFamily="18" charset="0"/>
                <a:cs typeface="B Nazanin" panose="00000400000000000000" pitchFamily="2" charset="-78"/>
              </a:rPr>
              <a:t>.</a:t>
            </a:r>
            <a:endParaRPr lang="en-US" altLang="en-US" sz="2000" b="1" dirty="0">
              <a:latin typeface="Times New Roman" pitchFamily="18" charset="0"/>
              <a:cs typeface="B Nazanin" panose="00000400000000000000" pitchFamily="2" charset="-78"/>
            </a:endParaRPr>
          </a:p>
          <a:p>
            <a:pPr algn="r" rtl="1">
              <a:lnSpc>
                <a:spcPct val="150000"/>
              </a:lnSpc>
            </a:pPr>
            <a:endParaRPr lang="fa-IR" altLang="en-US" sz="2000" b="1" dirty="0">
              <a:latin typeface="Times New Roman" pitchFamily="18" charset="0"/>
              <a:cs typeface="B Nazanin" panose="00000400000000000000" pitchFamily="2" charset="-78"/>
            </a:endParaRPr>
          </a:p>
          <a:p>
            <a:pPr indent="461963" algn="r" rtl="1">
              <a:lnSpc>
                <a:spcPct val="150000"/>
              </a:lnSpc>
            </a:pPr>
            <a:endParaRPr lang="fa-IR" altLang="en-US" sz="1850" b="1" dirty="0">
              <a:latin typeface="Times New Roman" pitchFamily="18" charset="0"/>
              <a:cs typeface="B Nazanin" panose="00000400000000000000" pitchFamily="2" charset="-78"/>
            </a:endParaRPr>
          </a:p>
          <a:p>
            <a:pPr indent="461963"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r>
              <a:rPr lang="fa-IR" altLang="en-US" sz="1850" b="1" dirty="0" smtClean="0">
                <a:latin typeface="Times New Roman" pitchFamily="18" charset="0"/>
                <a:cs typeface="B Nazanin" panose="00000400000000000000" pitchFamily="2" charset="-78"/>
              </a:rPr>
              <a:t>  </a:t>
            </a:r>
            <a:endParaRPr lang="en-US" altLang="en-US" sz="1850" b="1" dirty="0">
              <a:latin typeface="Times New Roman" pitchFamily="18" charset="0"/>
              <a:cs typeface="B Nazanin" panose="00000400000000000000" pitchFamily="2" charset="-78"/>
            </a:endParaRPr>
          </a:p>
          <a:p>
            <a:pPr algn="r" rtl="1">
              <a:lnSpc>
                <a:spcPct val="95000"/>
              </a:lnSpc>
            </a:pPr>
            <a:r>
              <a:rPr lang="fa-IR" altLang="en-US" sz="2400" b="1" dirty="0">
                <a:latin typeface="Times New Roman" pitchFamily="18" charset="0"/>
                <a:cs typeface="B Nazanin" panose="00000400000000000000" pitchFamily="2" charset="-78"/>
              </a:rPr>
              <a:t> </a:t>
            </a:r>
            <a:r>
              <a:rPr lang="fa-IR" altLang="en-US" sz="2400" b="1" dirty="0" smtClean="0">
                <a:latin typeface="Times New Roman" pitchFamily="18" charset="0"/>
                <a:cs typeface="B Nazanin" panose="00000400000000000000" pitchFamily="2" charset="-78"/>
              </a:rPr>
              <a:t>                                             </a:t>
            </a:r>
            <a:endParaRPr lang="fa-IR" altLang="en-US" sz="2400" b="1" dirty="0" smtClean="0">
              <a:latin typeface="Times New Roman" pitchFamily="18" charset="0"/>
              <a:cs typeface="B Nazanin" panose="00000400000000000000" pitchFamily="2" charset="-78"/>
            </a:endParaRPr>
          </a:p>
          <a:p>
            <a:pPr rtl="1">
              <a:lnSpc>
                <a:spcPct val="95000"/>
              </a:lnSpc>
            </a:pPr>
            <a:r>
              <a:rPr lang="fa-IR" altLang="en-US" sz="2000" b="1" i="1" dirty="0" smtClean="0">
                <a:solidFill>
                  <a:schemeClr val="bg2"/>
                </a:solidFill>
                <a:latin typeface="Times New Roman" pitchFamily="18" charset="0"/>
                <a:cs typeface="B Nazanin" panose="00000400000000000000" pitchFamily="2" charset="-78"/>
              </a:rPr>
              <a:t>چیپ </a:t>
            </a:r>
            <a:r>
              <a:rPr lang="fa-IR" altLang="en-US" sz="2000" b="1" i="1" dirty="0">
                <a:solidFill>
                  <a:schemeClr val="bg2"/>
                </a:solidFill>
                <a:latin typeface="Times New Roman" pitchFamily="18" charset="0"/>
                <a:cs typeface="B Nazanin" panose="00000400000000000000" pitchFamily="2" charset="-78"/>
              </a:rPr>
              <a:t>ساخته شده با 4 نوع سلول </a:t>
            </a:r>
            <a:r>
              <a:rPr lang="fa-IR" altLang="en-US" sz="2000" b="1" i="1" dirty="0" smtClean="0">
                <a:solidFill>
                  <a:schemeClr val="bg2"/>
                </a:solidFill>
                <a:latin typeface="Times New Roman" pitchFamily="18" charset="0"/>
                <a:cs typeface="B Nazanin" panose="00000400000000000000" pitchFamily="2" charset="-78"/>
              </a:rPr>
              <a:t>هدف </a:t>
            </a: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fa-IR" altLang="en-US" sz="1900" b="1" dirty="0" smtClean="0">
              <a:latin typeface="Times New Roman" pitchFamily="18" charset="0"/>
              <a:cs typeface="B Nazanin" panose="00000400000000000000" pitchFamily="2" charset="-78"/>
            </a:endParaRPr>
          </a:p>
          <a:p>
            <a:pPr algn="r" rtl="1">
              <a:lnSpc>
                <a:spcPct val="95000"/>
              </a:lnSpc>
            </a:pPr>
            <a:r>
              <a:rPr lang="fa-IR" altLang="en-US" sz="2000" b="1" dirty="0" smtClean="0">
                <a:latin typeface="Times New Roman" pitchFamily="18" charset="0"/>
                <a:cs typeface="B Nazanin" panose="00000400000000000000" pitchFamily="2" charset="-78"/>
              </a:rPr>
              <a:t>سلول </a:t>
            </a:r>
            <a:r>
              <a:rPr lang="fa-IR" altLang="en-US" sz="2000" b="1" dirty="0" smtClean="0">
                <a:latin typeface="Times New Roman" pitchFamily="18" charset="0"/>
                <a:cs typeface="B Nazanin" panose="00000400000000000000" pitchFamily="2" charset="-78"/>
              </a:rPr>
              <a:t>سرطانی از نوع </a:t>
            </a:r>
            <a:r>
              <a:rPr lang="en-US" altLang="en-US" sz="2000" b="1" dirty="0" smtClean="0">
                <a:latin typeface="Times New Roman" pitchFamily="18" charset="0"/>
                <a:cs typeface="B Nazanin" panose="00000400000000000000" pitchFamily="2" charset="-78"/>
              </a:rPr>
              <a:t>MDA-BA-468</a:t>
            </a:r>
            <a:r>
              <a:rPr lang="fa-IR" altLang="en-US" sz="2000" b="1" dirty="0" smtClean="0">
                <a:latin typeface="Times New Roman" pitchFamily="18" charset="0"/>
                <a:cs typeface="B Nazanin" panose="00000400000000000000" pitchFamily="2" charset="-78"/>
              </a:rPr>
              <a:t> و سلول های سالم از نوع </a:t>
            </a:r>
            <a:r>
              <a:rPr lang="en-US" altLang="en-US" sz="2000" b="1" dirty="0" smtClean="0">
                <a:latin typeface="Times New Roman" pitchFamily="18" charset="0"/>
                <a:cs typeface="B Nazanin" panose="00000400000000000000" pitchFamily="2" charset="-78"/>
              </a:rPr>
              <a:t>HUVEC</a:t>
            </a:r>
            <a:r>
              <a:rPr lang="fa-IR" altLang="en-US" sz="2000" b="1" dirty="0" smtClean="0">
                <a:latin typeface="Times New Roman" pitchFamily="18" charset="0"/>
                <a:cs typeface="B Nazanin" panose="00000400000000000000" pitchFamily="2" charset="-78"/>
              </a:rPr>
              <a:t> (جداره رگ) و </a:t>
            </a:r>
            <a:r>
              <a:rPr lang="en-US" altLang="en-US" sz="2000" b="1" dirty="0" smtClean="0">
                <a:latin typeface="Times New Roman" pitchFamily="18" charset="0"/>
                <a:cs typeface="B Nazanin" panose="00000400000000000000" pitchFamily="2" charset="-78"/>
              </a:rPr>
              <a:t>MRC5</a:t>
            </a:r>
            <a:r>
              <a:rPr lang="fa-IR" altLang="en-US" sz="2000" b="1" dirty="0" smtClean="0">
                <a:latin typeface="Times New Roman" pitchFamily="18" charset="0"/>
                <a:cs typeface="B Nazanin" panose="00000400000000000000" pitchFamily="2" charset="-78"/>
              </a:rPr>
              <a:t> (سلول های بافت ریه) </a:t>
            </a:r>
            <a:r>
              <a:rPr lang="en-US" altLang="en-US" sz="2000" b="1" dirty="0" smtClean="0">
                <a:latin typeface="Times New Roman" pitchFamily="18" charset="0"/>
                <a:cs typeface="B Nazanin" panose="00000400000000000000" pitchFamily="2" charset="-78"/>
              </a:rPr>
              <a:t>MCF 10A</a:t>
            </a:r>
            <a:r>
              <a:rPr lang="fa-IR" altLang="en-US" sz="2000" b="1" dirty="0">
                <a:latin typeface="Times New Roman" pitchFamily="18" charset="0"/>
                <a:cs typeface="B Nazanin" panose="00000400000000000000" pitchFamily="2" charset="-78"/>
              </a:rPr>
              <a:t> </a:t>
            </a:r>
            <a:r>
              <a:rPr lang="fa-IR" altLang="en-US" sz="2000" b="1" dirty="0" smtClean="0">
                <a:latin typeface="Times New Roman" pitchFamily="18" charset="0"/>
                <a:cs typeface="B Nazanin" panose="00000400000000000000" pitchFamily="2" charset="-78"/>
              </a:rPr>
              <a:t>(یک استیت سرطانی بودن سلول بافت سینه) انتخاب شده اند.</a:t>
            </a:r>
            <a:endParaRPr lang="fa-IR" altLang="en-US" sz="2000" b="1" dirty="0">
              <a:latin typeface="Times New Roman" pitchFamily="18" charset="0"/>
              <a:cs typeface="B Nazanin" panose="00000400000000000000" pitchFamily="2" charset="-78"/>
            </a:endParaRPr>
          </a:p>
          <a:p>
            <a:pPr algn="r" rtl="1">
              <a:lnSpc>
                <a:spcPct val="95000"/>
              </a:lnSpc>
            </a:pPr>
            <a:endParaRPr lang="fa-IR"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indent="461963"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smtClean="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smtClean="0">
              <a:latin typeface="Times New Roman" pitchFamily="18" charset="0"/>
              <a:cs typeface="B Nazanin" panose="00000400000000000000" pitchFamily="2" charset="-78"/>
            </a:endParaRPr>
          </a:p>
          <a:p>
            <a:pPr algn="r" rtl="1">
              <a:lnSpc>
                <a:spcPct val="95000"/>
              </a:lnSpc>
            </a:pPr>
            <a:endParaRPr lang="en-US" altLang="en-US" sz="1850" b="1" dirty="0" smtClean="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endParaRPr>
          </a:p>
        </p:txBody>
      </p:sp>
      <p:sp>
        <p:nvSpPr>
          <p:cNvPr id="24" name="Text Box 36"/>
          <p:cNvSpPr txBox="1">
            <a:spLocks noChangeArrowheads="1"/>
          </p:cNvSpPr>
          <p:nvPr/>
        </p:nvSpPr>
        <p:spPr bwMode="auto">
          <a:xfrm>
            <a:off x="11241229" y="22228638"/>
            <a:ext cx="9257566" cy="10712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indent="228600" algn="r" rtl="1"/>
            <a:endParaRPr lang="fa-IR" altLang="en-US" sz="2102" dirty="0">
              <a:latin typeface="Times New Roman" pitchFamily="18" charset="0"/>
              <a:cs typeface="B Nazanin" panose="00000400000000000000" pitchFamily="2" charset="-78"/>
            </a:endParaRPr>
          </a:p>
          <a:p>
            <a:pPr indent="285750" algn="just" rtl="1"/>
            <a:r>
              <a:rPr lang="fa-IR" altLang="en-US" sz="2100" dirty="0" smtClean="0">
                <a:latin typeface="Times New Roman" pitchFamily="18" charset="0"/>
                <a:cs typeface="B Nazanin" panose="00000400000000000000" pitchFamily="2" charset="-78"/>
              </a:rPr>
              <a:t>ساختار پیشنهادی جهت پروژه به صورت یک محیط برای گردش سلول های سرطانی و 4 ناحیه برای رشد سلول های سالم می باشد. (طبق عکس اورده شده در بالا)</a:t>
            </a:r>
          </a:p>
          <a:p>
            <a:pPr indent="285750" algn="r" rtl="1"/>
            <a:r>
              <a:rPr lang="fa-IR" altLang="en-US" sz="2100" dirty="0" smtClean="0">
                <a:latin typeface="Times New Roman" pitchFamily="18" charset="0"/>
                <a:cs typeface="B Nazanin" panose="00000400000000000000" pitchFamily="2" charset="-78"/>
              </a:rPr>
              <a:t>در طراحی چیپ مذکور این که هر کدام از سلول های سالم یک شرایط مشابه را در طول تست تجربه کنند بسیار حائز اهمیت می باشد. بنابرین باید طول مسیر هر کدام از کانال ها که از سلول های سالم می گذرند</a:t>
            </a:r>
            <a:r>
              <a:rPr lang="en-US" altLang="en-US" sz="2100" dirty="0" smtClean="0">
                <a:latin typeface="Times New Roman" pitchFamily="18" charset="0"/>
                <a:cs typeface="B Nazanin" panose="00000400000000000000" pitchFamily="2" charset="-78"/>
              </a:rPr>
              <a:t>,</a:t>
            </a:r>
            <a:r>
              <a:rPr lang="fa-IR" altLang="en-US" sz="2100" dirty="0">
                <a:latin typeface="Times New Roman" pitchFamily="18" charset="0"/>
                <a:cs typeface="B Nazanin" panose="00000400000000000000" pitchFamily="2" charset="-78"/>
              </a:rPr>
              <a:t> </a:t>
            </a:r>
            <a:r>
              <a:rPr lang="fa-IR" altLang="en-US" sz="2100" dirty="0" smtClean="0">
                <a:latin typeface="Times New Roman" pitchFamily="18" charset="0"/>
                <a:cs typeface="B Nazanin" panose="00000400000000000000" pitchFamily="2" charset="-78"/>
              </a:rPr>
              <a:t>با هم برابر باشند.</a:t>
            </a:r>
          </a:p>
          <a:p>
            <a:pPr indent="285750" algn="r" rtl="1"/>
            <a:endParaRPr lang="fa-IR" altLang="en-US" sz="2100" dirty="0" smtClean="0">
              <a:latin typeface="Times New Roman" pitchFamily="18" charset="0"/>
              <a:cs typeface="B Nazanin" panose="00000400000000000000" pitchFamily="2" charset="-78"/>
            </a:endParaRPr>
          </a:p>
          <a:p>
            <a:pPr indent="285750" algn="r" rtl="1"/>
            <a:r>
              <a:rPr lang="fa-IR" altLang="en-US" sz="2100" dirty="0" smtClean="0">
                <a:latin typeface="Times New Roman" pitchFamily="18" charset="0"/>
                <a:cs typeface="B Nazanin" panose="00000400000000000000" pitchFamily="2" charset="-78"/>
              </a:rPr>
              <a:t>ساختار به صورت یک شیشه شفاف (سلول ها در این بستر کشت داده می شوند) بر روی یک قاب از جنس پلکسی</a:t>
            </a:r>
            <a:r>
              <a:rPr lang="en-US" altLang="en-US" sz="2100" dirty="0" smtClean="0">
                <a:latin typeface="Times New Roman" pitchFamily="18" charset="0"/>
                <a:cs typeface="B Nazanin" panose="00000400000000000000" pitchFamily="2" charset="-78"/>
              </a:rPr>
              <a:t>,</a:t>
            </a:r>
            <a:r>
              <a:rPr lang="fa-IR" altLang="en-US" sz="2100" dirty="0" smtClean="0">
                <a:latin typeface="Times New Roman" pitchFamily="18" charset="0"/>
                <a:cs typeface="B Nazanin" panose="00000400000000000000" pitchFamily="2" charset="-78"/>
              </a:rPr>
              <a:t> یک لایه واشر (از جنس سیلیکون رابر) و یک لایه کلفت پلکسی دیگر روی ان که با فشار وارد بر واشر کانال ها را مشخص کرده و انها را اب بندی کند</a:t>
            </a:r>
            <a:r>
              <a:rPr lang="en-US" altLang="en-US" sz="2100" dirty="0" smtClean="0">
                <a:latin typeface="Times New Roman" pitchFamily="18" charset="0"/>
                <a:cs typeface="B Nazanin" panose="00000400000000000000" pitchFamily="2" charset="-78"/>
              </a:rPr>
              <a:t>,</a:t>
            </a:r>
            <a:r>
              <a:rPr lang="fa-IR" altLang="en-US" sz="2100" dirty="0" smtClean="0">
                <a:latin typeface="Times New Roman" pitchFamily="18" charset="0"/>
                <a:cs typeface="B Nazanin" panose="00000400000000000000" pitchFamily="2" charset="-78"/>
              </a:rPr>
              <a:t> طراحی شده است.</a:t>
            </a:r>
            <a:endParaRPr lang="fa-IR" altLang="en-US" sz="2100" dirty="0">
              <a:latin typeface="Times New Roman" pitchFamily="18" charset="0"/>
              <a:cs typeface="B Nazanin" panose="00000400000000000000" pitchFamily="2" charset="-78"/>
            </a:endParaRPr>
          </a:p>
          <a:p>
            <a:pPr indent="285750" algn="r" rtl="1"/>
            <a:r>
              <a:rPr lang="fa-IR" altLang="en-US" sz="2100" dirty="0" smtClean="0">
                <a:latin typeface="Times New Roman" pitchFamily="18" charset="0"/>
                <a:cs typeface="B Nazanin" panose="00000400000000000000" pitchFamily="2" charset="-78"/>
              </a:rPr>
              <a:t>برای اتصال پمپ میکروفلوئیدیک به چیپ ساخته شده از کیت سرم استریل استفاده می شود. سر ورودی پمپ داخل یک فالکون به حجم </a:t>
            </a:r>
            <a:r>
              <a:rPr lang="en-US" altLang="en-US" sz="2100" dirty="0" smtClean="0">
                <a:latin typeface="Times New Roman" pitchFamily="18" charset="0"/>
                <a:cs typeface="B Nazanin" panose="00000400000000000000" pitchFamily="2" charset="-78"/>
              </a:rPr>
              <a:t>(ml) </a:t>
            </a:r>
            <a:r>
              <a:rPr lang="fa-IR" altLang="en-US" sz="2100" dirty="0" smtClean="0">
                <a:latin typeface="Times New Roman" pitchFamily="18" charset="0"/>
                <a:cs typeface="B Nazanin" panose="00000400000000000000" pitchFamily="2" charset="-78"/>
              </a:rPr>
              <a:t> </a:t>
            </a:r>
            <a:r>
              <a:rPr lang="en-US" altLang="en-US" sz="2100" dirty="0" smtClean="0">
                <a:latin typeface="Times New Roman" pitchFamily="18" charset="0"/>
                <a:cs typeface="B Nazanin" panose="00000400000000000000" pitchFamily="2" charset="-78"/>
              </a:rPr>
              <a:t>50</a:t>
            </a:r>
            <a:r>
              <a:rPr lang="fa-IR" altLang="en-US" sz="2100" dirty="0" smtClean="0">
                <a:latin typeface="Times New Roman" pitchFamily="18" charset="0"/>
                <a:cs typeface="B Nazanin" panose="00000400000000000000" pitchFamily="2" charset="-78"/>
              </a:rPr>
              <a:t> حاوی تعداد مشخص سلول های سرطانی قرار می گیرد و سر خروجی هم به همان محیط وارد می شود. در واقع یک محیط بسته سیستم را تشکیل میدهد.</a:t>
            </a:r>
            <a:br>
              <a:rPr lang="fa-IR" altLang="en-US" sz="2100" dirty="0" smtClean="0">
                <a:latin typeface="Times New Roman" pitchFamily="18" charset="0"/>
                <a:cs typeface="B Nazanin" panose="00000400000000000000" pitchFamily="2" charset="-78"/>
              </a:rPr>
            </a:br>
            <a:endParaRPr lang="fa-IR" altLang="en-US" sz="2100" dirty="0" smtClean="0">
              <a:latin typeface="Times New Roman" pitchFamily="18" charset="0"/>
              <a:cs typeface="B Nazanin" panose="00000400000000000000" pitchFamily="2" charset="-78"/>
            </a:endParaRPr>
          </a:p>
          <a:p>
            <a:pPr indent="285750" algn="r" rtl="1"/>
            <a:r>
              <a:rPr lang="fa-IR" altLang="en-US" sz="2102" dirty="0" smtClean="0">
                <a:latin typeface="Times New Roman" pitchFamily="18" charset="0"/>
                <a:cs typeface="B Nazanin" panose="00000400000000000000" pitchFamily="2" charset="-78"/>
              </a:rPr>
              <a:t>به عنوان پیشنهاد برای ساخت چیپ های بعدی</a:t>
            </a:r>
            <a:r>
              <a:rPr lang="en-US" altLang="en-US" sz="2102" dirty="0" smtClean="0">
                <a:latin typeface="Times New Roman" pitchFamily="18" charset="0"/>
                <a:cs typeface="B Nazanin" panose="00000400000000000000" pitchFamily="2" charset="-78"/>
              </a:rPr>
              <a:t>,</a:t>
            </a:r>
            <a:r>
              <a:rPr lang="fa-IR" altLang="en-US" sz="2102" dirty="0" smtClean="0">
                <a:latin typeface="Times New Roman" pitchFamily="18" charset="0"/>
                <a:cs typeface="B Nazanin" panose="00000400000000000000" pitchFamily="2" charset="-78"/>
              </a:rPr>
              <a:t> سایز کوچکتر و طول کانال کمتر بسیار به بهبود نتایج منجر می شود. سایز کوچکتر به جاسازی در درون دستگاه های مربوطه و همچنین فشار بهتر به واشر ها جهت اب بندی چیپ کمک می کند. همچنین طول کمتر کانال ها باعث یکنواختی جهت حرکت جریان شده و از عواملی نظیر جریان های گردابی و بازگشتی جلوگیری می کند.</a:t>
            </a:r>
          </a:p>
          <a:p>
            <a:pPr indent="285750"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r>
              <a:rPr lang="fa-IR" altLang="en-US" sz="2102" dirty="0">
                <a:latin typeface="Times New Roman" pitchFamily="18" charset="0"/>
                <a:cs typeface="B Nazanin" panose="00000400000000000000" pitchFamily="2" charset="-78"/>
              </a:rPr>
              <a:t> </a:t>
            </a:r>
          </a:p>
        </p:txBody>
      </p:sp>
      <p:sp>
        <p:nvSpPr>
          <p:cNvPr id="25" name="Text Box 19"/>
          <p:cNvSpPr txBox="1">
            <a:spLocks noChangeArrowheads="1"/>
          </p:cNvSpPr>
          <p:nvPr/>
        </p:nvSpPr>
        <p:spPr bwMode="auto">
          <a:xfrm>
            <a:off x="907448" y="7486872"/>
            <a:ext cx="9290933" cy="1023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marL="290513" indent="276225" algn="r" rtl="1">
              <a:lnSpc>
                <a:spcPct val="150000"/>
              </a:lnSpc>
            </a:pPr>
            <a:r>
              <a:rPr lang="fa-IR" altLang="en-US" sz="2100" b="1" dirty="0" smtClean="0">
                <a:latin typeface="Times New Roman" pitchFamily="18" charset="0"/>
                <a:cs typeface="B Nazanin" panose="00000400000000000000" pitchFamily="2" charset="-78"/>
              </a:rPr>
              <a:t>با مشاهدات انجام شده بر روی عکس های گرفته شده از سلول های سالم و همچنین سلول های رنگ امیزی شده می توان متاستاز هر نوع سرطان به بافت های دیگر را مورد بررسی قرار داد.</a:t>
            </a:r>
          </a:p>
          <a:p>
            <a:pPr marL="290513" indent="276225" algn="r" rtl="1">
              <a:lnSpc>
                <a:spcPct val="150000"/>
              </a:lnSpc>
            </a:pPr>
            <a:r>
              <a:rPr lang="fa-IR" altLang="en-US" sz="2100" b="1" dirty="0" smtClean="0">
                <a:latin typeface="Times New Roman" pitchFamily="18" charset="0"/>
                <a:cs typeface="B Nazanin" panose="00000400000000000000" pitchFamily="2" charset="-78"/>
              </a:rPr>
              <a:t>در این پروژه با هدف قرار دادن سلول های سرطانی </a:t>
            </a:r>
            <a:r>
              <a:rPr lang="en-US" altLang="en-US" sz="2100" b="1" dirty="0" smtClean="0">
                <a:latin typeface="Times New Roman" pitchFamily="18" charset="0"/>
                <a:cs typeface="B Nazanin" panose="00000400000000000000" pitchFamily="2" charset="-78"/>
              </a:rPr>
              <a:t>MDA-MB-468</a:t>
            </a:r>
            <a:r>
              <a:rPr lang="fa-IR" altLang="en-US" sz="2100" b="1" dirty="0" smtClean="0">
                <a:latin typeface="Times New Roman" pitchFamily="18" charset="0"/>
                <a:cs typeface="B Nazanin" panose="00000400000000000000" pitchFamily="2" charset="-78"/>
              </a:rPr>
              <a:t> و داشتن سلول های سالم بافت های رگ و ریه تست هایی انجام شد. در طول یک تست ابتدا یک لایه شیشه به روی قابی از جنس پلکسی قرار گرفته می شود و یک واشر به کمک پلکسی روی ان سوار شده و محل های معینی از شیشه را احاطه می کند. در این مرحله سلول های هدف حداکثر تا 4 نمونه در این مکان ها رشد داده می شوند.سپس لایه واشر ها باز شده و کانال هایی روی شیشه قرار میگیرند.در نهایت با متصل کردن شلنگ های پمپ به چیپ و عبور جریان از داخل آن با شدت مورد نظر سلول های سرطانی در تماس با سلول های سالم قرار می گیرند. </a:t>
            </a:r>
          </a:p>
          <a:p>
            <a:pPr marL="290513" indent="276225" algn="r" rtl="1">
              <a:lnSpc>
                <a:spcPct val="150000"/>
              </a:lnSpc>
            </a:pPr>
            <a:r>
              <a:rPr lang="fa-IR" altLang="en-US" sz="2100" b="1" dirty="0" smtClean="0">
                <a:latin typeface="Times New Roman" pitchFamily="18" charset="0"/>
                <a:cs typeface="B Nazanin" panose="00000400000000000000" pitchFamily="2" charset="-78"/>
              </a:rPr>
              <a:t>در انتها با عکسبرداری به صورت </a:t>
            </a:r>
            <a:r>
              <a:rPr lang="en-US" altLang="en-US" sz="2100" b="1" dirty="0" smtClean="0">
                <a:latin typeface="Times New Roman" pitchFamily="18" charset="0"/>
                <a:cs typeface="B Nazanin" panose="00000400000000000000" pitchFamily="2" charset="-78"/>
              </a:rPr>
              <a:t>Real time</a:t>
            </a:r>
            <a:r>
              <a:rPr lang="fa-IR" altLang="en-US" sz="2100" b="1" dirty="0" smtClean="0">
                <a:latin typeface="Times New Roman" pitchFamily="18" charset="0"/>
                <a:cs typeface="B Nazanin" panose="00000400000000000000" pitchFamily="2" charset="-78"/>
              </a:rPr>
              <a:t> از محل سلول های سالم میتوان واکنش های انجام شده بین سلول های سالم و سرطانی </a:t>
            </a:r>
            <a:r>
              <a:rPr lang="en-US" altLang="en-US" sz="2100" b="1" dirty="0" smtClean="0">
                <a:latin typeface="Times New Roman" pitchFamily="18" charset="0"/>
                <a:cs typeface="B Nazanin" panose="00000400000000000000" pitchFamily="2" charset="-78"/>
              </a:rPr>
              <a:t>,</a:t>
            </a:r>
            <a:r>
              <a:rPr lang="fa-IR" altLang="en-US" sz="2100" b="1" dirty="0" smtClean="0">
                <a:latin typeface="Times New Roman" pitchFamily="18" charset="0"/>
                <a:cs typeface="B Nazanin" panose="00000400000000000000" pitchFamily="2" charset="-78"/>
              </a:rPr>
              <a:t> متاستاز سلول های سرطانی به محل هر یک از سلول های سالم و میزان این پیشرفت را مشاهده کرد.</a:t>
            </a:r>
            <a:endParaRPr lang="en-US" altLang="en-US" sz="2100" b="1" dirty="0" smtClean="0">
              <a:latin typeface="Times New Roman" pitchFamily="18" charset="0"/>
              <a:cs typeface="B Nazanin" panose="00000400000000000000" pitchFamily="2" charset="-78"/>
            </a:endParaRPr>
          </a:p>
          <a:p>
            <a:pPr marL="290513" indent="276225" algn="r" rtl="1">
              <a:lnSpc>
                <a:spcPct val="150000"/>
              </a:lnSpc>
            </a:pPr>
            <a:endParaRPr lang="fa-IR" altLang="en-US" sz="2100" b="1" dirty="0" smtClean="0">
              <a:latin typeface="Times New Roman" pitchFamily="18" charset="0"/>
              <a:cs typeface="B Nazanin" panose="00000400000000000000" pitchFamily="2" charset="-78"/>
            </a:endParaRPr>
          </a:p>
          <a:p>
            <a:pPr marL="290513" indent="276225" algn="r" rtl="1">
              <a:lnSpc>
                <a:spcPct val="150000"/>
              </a:lnSpc>
            </a:pPr>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r>
              <a:rPr lang="fa-IR" altLang="en-US" sz="5549" dirty="0">
                <a:latin typeface="Times New Roman" pitchFamily="18" charset="0"/>
                <a:cs typeface="B Nazanin" panose="00000400000000000000" pitchFamily="2" charset="-78"/>
              </a:rPr>
              <a:t> </a:t>
            </a:r>
          </a:p>
        </p:txBody>
      </p:sp>
      <p:sp>
        <p:nvSpPr>
          <p:cNvPr id="29" name="Text Box 11"/>
          <p:cNvSpPr txBox="1">
            <a:spLocks noChangeArrowheads="1"/>
          </p:cNvSpPr>
          <p:nvPr/>
        </p:nvSpPr>
        <p:spPr bwMode="auto">
          <a:xfrm>
            <a:off x="2903688" y="19215317"/>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جمع بندی</a:t>
            </a:r>
            <a:endParaRPr lang="en-US" altLang="en-US" sz="5802" b="1" dirty="0">
              <a:cs typeface="B Titr" panose="00000700000000000000" pitchFamily="2" charset="-78"/>
            </a:endParaRPr>
          </a:p>
        </p:txBody>
      </p:sp>
      <p:sp>
        <p:nvSpPr>
          <p:cNvPr id="30" name="Text Box 40"/>
          <p:cNvSpPr txBox="1">
            <a:spLocks noChangeArrowheads="1"/>
          </p:cNvSpPr>
          <p:nvPr/>
        </p:nvSpPr>
        <p:spPr bwMode="auto">
          <a:xfrm>
            <a:off x="664531" y="20366742"/>
            <a:ext cx="9349661" cy="52466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marL="57150" indent="400050" algn="r" rtl="1">
              <a:lnSpc>
                <a:spcPct val="150000"/>
              </a:lnSpc>
            </a:pPr>
            <a:r>
              <a:rPr lang="en-US" altLang="en-US" sz="1850" dirty="0" smtClean="0">
                <a:latin typeface="Times New Roman" pitchFamily="18" charset="0"/>
                <a:cs typeface="B Nazanin" panose="00000400000000000000" pitchFamily="2" charset="-78"/>
              </a:rPr>
              <a:t> </a:t>
            </a:r>
          </a:p>
          <a:p>
            <a:pPr marL="57150" indent="400050" algn="r" rtl="1">
              <a:lnSpc>
                <a:spcPct val="150000"/>
              </a:lnSpc>
            </a:pPr>
            <a:r>
              <a:rPr lang="fa-IR" altLang="en-US" sz="1900" dirty="0" smtClean="0">
                <a:latin typeface="Times New Roman" pitchFamily="18" charset="0"/>
                <a:cs typeface="B Nazanin" panose="00000400000000000000" pitchFamily="2" charset="-78"/>
              </a:rPr>
              <a:t>به طور کلی برای جمع بندی بعد از شکست های متفاوت در طول طراحی که ناشی از نشت محلول – ننشستن سلول ها بر کف – شکستن بستر در اثر شکم دادگی چیپ در نهایت چیپ ساخته شد. برای ساختن واشر ها هم از سیلسکون رابر استفاده شد که برای برش ان نیز پروژه دچار سختی هایی شد که در نهایت به وسیله لیزرهایی مخصوص این امر صورت گرفت.</a:t>
            </a:r>
          </a:p>
          <a:p>
            <a:pPr marL="57150" indent="400050" algn="r" rtl="1">
              <a:lnSpc>
                <a:spcPct val="150000"/>
              </a:lnSpc>
            </a:pPr>
            <a:r>
              <a:rPr lang="fa-IR" altLang="en-US" sz="1900" dirty="0" smtClean="0">
                <a:latin typeface="Times New Roman" pitchFamily="18" charset="0"/>
                <a:cs typeface="B Nazanin" panose="00000400000000000000" pitchFamily="2" charset="-78"/>
              </a:rPr>
              <a:t>در این پروژه سعی بر تماس مستقیم سرطان و بافت بدون پوشش رگی (</a:t>
            </a:r>
            <a:r>
              <a:rPr lang="en-US" altLang="en-US" sz="1900" dirty="0" smtClean="0">
                <a:latin typeface="Times New Roman" pitchFamily="18" charset="0"/>
                <a:cs typeface="B Nazanin" panose="00000400000000000000" pitchFamily="2" charset="-78"/>
              </a:rPr>
              <a:t>HUVEC</a:t>
            </a:r>
            <a:r>
              <a:rPr lang="fa-IR" altLang="en-US" sz="1900" dirty="0" smtClean="0">
                <a:latin typeface="Times New Roman" pitchFamily="18" charset="0"/>
                <a:cs typeface="B Nazanin" panose="00000400000000000000" pitchFamily="2" charset="-78"/>
              </a:rPr>
              <a:t>) شد که به دلیل این که پروژه یک پروژه بلند مدت تعریف شده بود و انجام تست ها از لحاظ زمانی طولانی بودند</a:t>
            </a:r>
            <a:r>
              <a:rPr lang="en-US" altLang="en-US" sz="1900" dirty="0" smtClean="0">
                <a:latin typeface="Times New Roman" pitchFamily="18" charset="0"/>
                <a:cs typeface="B Nazanin" panose="00000400000000000000" pitchFamily="2" charset="-78"/>
              </a:rPr>
              <a:t>,</a:t>
            </a:r>
            <a:r>
              <a:rPr lang="fa-IR" altLang="en-US" sz="1900" dirty="0" smtClean="0">
                <a:latin typeface="Times New Roman" pitchFamily="18" charset="0"/>
                <a:cs typeface="B Nazanin" panose="00000400000000000000" pitchFamily="2" charset="-78"/>
              </a:rPr>
              <a:t> انجام تست موفق به صورتی که مناسب باشد و نتایجی قابل اطمینان داشته باشد به تعداد اندک انجام شده است.البته نمونه هایی از نتایج در پروژه اورده شده اند که تنها نمونه کار هستند و در اینده با انجام تست هایی معتبرتر به نتایجی معتبرتر خواهیم رسید.</a:t>
            </a:r>
            <a:endParaRPr lang="en-US" altLang="en-US" sz="1900" dirty="0" smtClean="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p:txBody>
      </p:sp>
      <p:sp>
        <p:nvSpPr>
          <p:cNvPr id="31" name="Text Box 27"/>
          <p:cNvSpPr txBox="1">
            <a:spLocks noChangeArrowheads="1"/>
          </p:cNvSpPr>
          <p:nvPr/>
        </p:nvSpPr>
        <p:spPr bwMode="auto">
          <a:xfrm>
            <a:off x="3406911" y="24488760"/>
            <a:ext cx="4009476" cy="73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4372" dirty="0" smtClean="0">
                <a:cs typeface="B Titr" panose="00000700000000000000" pitchFamily="2" charset="-78"/>
              </a:rPr>
              <a:t>مراجع</a:t>
            </a:r>
            <a:endParaRPr lang="en-US" altLang="en-US" sz="4372" dirty="0">
              <a:cs typeface="B Titr" panose="00000700000000000000" pitchFamily="2" charset="-78"/>
            </a:endParaRPr>
          </a:p>
        </p:txBody>
      </p:sp>
      <p:sp>
        <p:nvSpPr>
          <p:cNvPr id="32" name="Text Box 38"/>
          <p:cNvSpPr txBox="1">
            <a:spLocks noChangeArrowheads="1"/>
          </p:cNvSpPr>
          <p:nvPr/>
        </p:nvSpPr>
        <p:spPr bwMode="auto">
          <a:xfrm>
            <a:off x="1091639" y="26249363"/>
            <a:ext cx="8922553" cy="1934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marL="273050" indent="-273050" defTabSz="488950" eaLnBrk="0" hangingPunct="0">
              <a:defRPr sz="6900">
                <a:solidFill>
                  <a:schemeClr val="tx1"/>
                </a:solidFill>
                <a:latin typeface="Arial" charset="0"/>
              </a:defRPr>
            </a:lvl1pPr>
            <a:lvl2pPr marL="517525" indent="-273050" defTabSz="488950" eaLnBrk="0" hangingPunct="0">
              <a:defRPr sz="6900">
                <a:solidFill>
                  <a:schemeClr val="tx1"/>
                </a:solidFill>
                <a:latin typeface="Arial" charset="0"/>
              </a:defRPr>
            </a:lvl2pPr>
            <a:lvl3pPr marL="762000" indent="-273050" defTabSz="488950" eaLnBrk="0" hangingPunct="0">
              <a:defRPr sz="6900">
                <a:solidFill>
                  <a:schemeClr val="tx1"/>
                </a:solidFill>
                <a:latin typeface="Arial" charset="0"/>
              </a:defRPr>
            </a:lvl3pPr>
            <a:lvl4pPr marL="1003300" indent="-273050" defTabSz="488950" eaLnBrk="0" hangingPunct="0">
              <a:defRPr sz="6900">
                <a:solidFill>
                  <a:schemeClr val="tx1"/>
                </a:solidFill>
                <a:latin typeface="Arial" charset="0"/>
              </a:defRPr>
            </a:lvl4pPr>
            <a:lvl5pPr marL="1247775" indent="-274638" defTabSz="488950" eaLnBrk="0" hangingPunct="0">
              <a:defRPr sz="6900">
                <a:solidFill>
                  <a:schemeClr val="tx1"/>
                </a:solidFill>
                <a:latin typeface="Arial" charset="0"/>
              </a:defRPr>
            </a:lvl5pPr>
            <a:lvl6pPr marL="1704975" indent="-274638" algn="ctr" defTabSz="488950" eaLnBrk="0" fontAlgn="base" hangingPunct="0">
              <a:spcBef>
                <a:spcPct val="0"/>
              </a:spcBef>
              <a:spcAft>
                <a:spcPct val="0"/>
              </a:spcAft>
              <a:defRPr sz="6900">
                <a:solidFill>
                  <a:schemeClr val="tx1"/>
                </a:solidFill>
                <a:latin typeface="Arial" charset="0"/>
              </a:defRPr>
            </a:lvl6pPr>
            <a:lvl7pPr marL="2162175" indent="-274638" algn="ctr" defTabSz="488950" eaLnBrk="0" fontAlgn="base" hangingPunct="0">
              <a:spcBef>
                <a:spcPct val="0"/>
              </a:spcBef>
              <a:spcAft>
                <a:spcPct val="0"/>
              </a:spcAft>
              <a:defRPr sz="6900">
                <a:solidFill>
                  <a:schemeClr val="tx1"/>
                </a:solidFill>
                <a:latin typeface="Arial" charset="0"/>
              </a:defRPr>
            </a:lvl7pPr>
            <a:lvl8pPr marL="2619375" indent="-274638" algn="ctr" defTabSz="488950" eaLnBrk="0" fontAlgn="base" hangingPunct="0">
              <a:spcBef>
                <a:spcPct val="0"/>
              </a:spcBef>
              <a:spcAft>
                <a:spcPct val="0"/>
              </a:spcAft>
              <a:defRPr sz="6900">
                <a:solidFill>
                  <a:schemeClr val="tx1"/>
                </a:solidFill>
                <a:latin typeface="Arial" charset="0"/>
              </a:defRPr>
            </a:lvl8pPr>
            <a:lvl9pPr marL="3076575" indent="-274638" algn="ctr" defTabSz="488950" eaLnBrk="0" fontAlgn="base" hangingPunct="0">
              <a:spcBef>
                <a:spcPct val="0"/>
              </a:spcBef>
              <a:spcAft>
                <a:spcPct val="0"/>
              </a:spcAft>
              <a:defRPr sz="6900">
                <a:solidFill>
                  <a:schemeClr val="tx1"/>
                </a:solidFill>
                <a:latin typeface="Arial" charset="0"/>
              </a:defRPr>
            </a:lvl9pPr>
          </a:lstStyle>
          <a:p>
            <a:pPr algn="l">
              <a:lnSpc>
                <a:spcPct val="95000"/>
              </a:lnSpc>
            </a:pPr>
            <a:endParaRPr lang="en-US" altLang="en-US" sz="1850" b="1" u="sng" dirty="0">
              <a:latin typeface="Times New Roman" pitchFamily="18" charset="0"/>
            </a:endParaRPr>
          </a:p>
          <a:p>
            <a:pPr algn="l">
              <a:lnSpc>
                <a:spcPct val="95000"/>
              </a:lnSpc>
              <a:buFontTx/>
              <a:buAutoNum type="arabicPeriod"/>
            </a:pPr>
            <a:r>
              <a:rPr lang="en-US" altLang="en-US" sz="1850" b="1" dirty="0" err="1">
                <a:latin typeface="Times New Roman" pitchFamily="18" charset="0"/>
              </a:rPr>
              <a:t>Tingjiao</a:t>
            </a:r>
            <a:r>
              <a:rPr lang="en-US" altLang="en-US" sz="1850" b="1" dirty="0">
                <a:latin typeface="Times New Roman" pitchFamily="18" charset="0"/>
              </a:rPr>
              <a:t> Liu and </a:t>
            </a:r>
            <a:r>
              <a:rPr lang="en-US" altLang="en-US" sz="1850" b="1" dirty="0" err="1">
                <a:latin typeface="Times New Roman" pitchFamily="18" charset="0"/>
              </a:rPr>
              <a:t>Bingcheng</a:t>
            </a:r>
            <a:r>
              <a:rPr lang="en-US" altLang="en-US" sz="1850" b="1" dirty="0">
                <a:latin typeface="Times New Roman" pitchFamily="18" charset="0"/>
              </a:rPr>
              <a:t> Lin, “A novel microfluidic model can mimic organ-specific metastasis of circulating tumor cells” </a:t>
            </a:r>
            <a:r>
              <a:rPr lang="en-US" altLang="en-US" sz="1850" b="1" dirty="0" err="1" smtClean="0">
                <a:latin typeface="Times New Roman" pitchFamily="18" charset="0"/>
              </a:rPr>
              <a:t>Oncotarget</a:t>
            </a:r>
            <a:r>
              <a:rPr lang="en-US" altLang="en-US" sz="1850" b="1" dirty="0" smtClean="0">
                <a:latin typeface="Times New Roman" pitchFamily="18" charset="0"/>
              </a:rPr>
              <a:t>, </a:t>
            </a:r>
            <a:r>
              <a:rPr lang="en-US" altLang="en-US" sz="1850" b="1" dirty="0" smtClean="0">
                <a:latin typeface="Times New Roman" pitchFamily="18" charset="0"/>
              </a:rPr>
              <a:t>2016 </a:t>
            </a:r>
            <a:r>
              <a:rPr lang="en-US" altLang="en-US" sz="1850" b="1" dirty="0">
                <a:latin typeface="Times New Roman" pitchFamily="18" charset="0"/>
              </a:rPr>
              <a:t>Nov </a:t>
            </a:r>
            <a:r>
              <a:rPr lang="en-US" altLang="en-US" sz="1850" b="1" dirty="0" smtClean="0">
                <a:latin typeface="Times New Roman" pitchFamily="18" charset="0"/>
              </a:rPr>
              <a:t>29</a:t>
            </a:r>
            <a:endParaRPr lang="fa-IR" altLang="en-US" sz="1850" b="1" dirty="0" smtClean="0">
              <a:latin typeface="Times New Roman" pitchFamily="18" charset="0"/>
            </a:endParaRPr>
          </a:p>
          <a:p>
            <a:pPr algn="l">
              <a:lnSpc>
                <a:spcPct val="95000"/>
              </a:lnSpc>
              <a:buFontTx/>
              <a:buAutoNum type="arabicPeriod"/>
            </a:pPr>
            <a:endParaRPr lang="fa-IR" altLang="en-US" sz="1850" b="1" dirty="0">
              <a:latin typeface="Times New Roman" pitchFamily="18" charset="0"/>
            </a:endParaRPr>
          </a:p>
          <a:p>
            <a:pPr algn="l">
              <a:lnSpc>
                <a:spcPct val="95000"/>
              </a:lnSpc>
              <a:buFontTx/>
              <a:buAutoNum type="arabicPeriod"/>
            </a:pPr>
            <a:r>
              <a:rPr lang="en-US" altLang="en-US" sz="1850" b="1" dirty="0">
                <a:latin typeface="Times New Roman" pitchFamily="18" charset="0"/>
              </a:rPr>
              <a:t>Denis </a:t>
            </a:r>
            <a:r>
              <a:rPr lang="en-US" altLang="en-US" sz="1850" b="1" dirty="0" err="1">
                <a:latin typeface="Times New Roman" pitchFamily="18" charset="0"/>
              </a:rPr>
              <a:t>Wirtz</a:t>
            </a:r>
            <a:r>
              <a:rPr lang="en-US" altLang="en-US" sz="1850" b="1" dirty="0">
                <a:latin typeface="Times New Roman" pitchFamily="18" charset="0"/>
              </a:rPr>
              <a:t>, Konstantinos </a:t>
            </a:r>
            <a:r>
              <a:rPr lang="en-US" altLang="en-US" sz="1850" b="1" dirty="0" err="1">
                <a:latin typeface="Times New Roman" pitchFamily="18" charset="0"/>
              </a:rPr>
              <a:t>Konstantopoulos</a:t>
            </a:r>
            <a:r>
              <a:rPr lang="en-US" altLang="en-US" sz="1850" b="1" dirty="0">
                <a:latin typeface="Times New Roman" pitchFamily="18" charset="0"/>
              </a:rPr>
              <a:t> and Peter C. </a:t>
            </a:r>
            <a:r>
              <a:rPr lang="en-US" altLang="en-US" sz="1850" b="1" dirty="0" err="1" smtClean="0">
                <a:latin typeface="Times New Roman" pitchFamily="18" charset="0"/>
              </a:rPr>
              <a:t>Searson</a:t>
            </a:r>
            <a:r>
              <a:rPr lang="en-US" altLang="en-US" sz="1850" b="1" dirty="0" smtClean="0">
                <a:latin typeface="Times New Roman" pitchFamily="18" charset="0"/>
              </a:rPr>
              <a:t>, “The </a:t>
            </a:r>
            <a:r>
              <a:rPr lang="en-US" altLang="en-US" sz="1850" b="1" dirty="0">
                <a:latin typeface="Times New Roman" pitchFamily="18" charset="0"/>
              </a:rPr>
              <a:t>physics of cancer: the role of physical interactions and mechanical forces in </a:t>
            </a:r>
            <a:r>
              <a:rPr lang="en-US" altLang="en-US" sz="1850" b="1" dirty="0" smtClean="0">
                <a:latin typeface="Times New Roman" pitchFamily="18" charset="0"/>
              </a:rPr>
              <a:t>metastasis” Nature volume 11, 2011 July </a:t>
            </a:r>
            <a:endParaRPr lang="en-US" altLang="en-US" sz="1850" b="1" dirty="0">
              <a:latin typeface="Times New Roman" pitchFamily="18"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93779" y="12980892"/>
            <a:ext cx="6924553" cy="5193414"/>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9863" y="14885496"/>
            <a:ext cx="4706316" cy="359882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639" y="13530565"/>
            <a:ext cx="3671173" cy="241582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TotalTime>
  <Words>909</Words>
  <Application>Microsoft Office PowerPoint</Application>
  <PresentationFormat>Custom</PresentationFormat>
  <Paragraphs>93</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B Nazanin</vt:lpstr>
      <vt:lpstr>B Titr</vt:lpstr>
      <vt:lpstr>Times New Roman</vt:lpstr>
      <vt:lpstr>Default Design</vt:lpstr>
      <vt:lpstr>CorelDRAW</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Shulda;www.postersession.com</dc:creator>
  <cp:keywords>www.postersession.com</cp:keywords>
  <dc:description>©MegaPrint Inc. 2009-2015</dc:description>
  <cp:lastModifiedBy>shahriar shalileh</cp:lastModifiedBy>
  <cp:revision>145</cp:revision>
  <dcterms:created xsi:type="dcterms:W3CDTF">2008-12-04T00:20:37Z</dcterms:created>
  <dcterms:modified xsi:type="dcterms:W3CDTF">2017-09-11T18:22:59Z</dcterms:modified>
</cp:coreProperties>
</file>