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21396325" cy="30267275"/>
  <p:notesSz cx="6715125" cy="9239250"/>
  <p:defaultTextStyle>
    <a:defPPr>
      <a:defRPr lang="en-US"/>
    </a:defPPr>
    <a:lvl1pPr algn="ctr" rtl="0" fontAlgn="base">
      <a:spcBef>
        <a:spcPct val="0"/>
      </a:spcBef>
      <a:spcAft>
        <a:spcPct val="0"/>
      </a:spcAft>
      <a:defRPr sz="5823" kern="1200">
        <a:solidFill>
          <a:schemeClr val="tx1"/>
        </a:solidFill>
        <a:latin typeface="Arial" charset="0"/>
        <a:ea typeface="+mn-ea"/>
        <a:cs typeface="+mn-cs"/>
      </a:defRPr>
    </a:lvl1pPr>
    <a:lvl2pPr marL="385892" algn="ctr" rtl="0" fontAlgn="base">
      <a:spcBef>
        <a:spcPct val="0"/>
      </a:spcBef>
      <a:spcAft>
        <a:spcPct val="0"/>
      </a:spcAft>
      <a:defRPr sz="5823" kern="1200">
        <a:solidFill>
          <a:schemeClr val="tx1"/>
        </a:solidFill>
        <a:latin typeface="Arial" charset="0"/>
        <a:ea typeface="+mn-ea"/>
        <a:cs typeface="+mn-cs"/>
      </a:defRPr>
    </a:lvl2pPr>
    <a:lvl3pPr marL="771784" algn="ctr" rtl="0" fontAlgn="base">
      <a:spcBef>
        <a:spcPct val="0"/>
      </a:spcBef>
      <a:spcAft>
        <a:spcPct val="0"/>
      </a:spcAft>
      <a:defRPr sz="5823" kern="1200">
        <a:solidFill>
          <a:schemeClr val="tx1"/>
        </a:solidFill>
        <a:latin typeface="Arial" charset="0"/>
        <a:ea typeface="+mn-ea"/>
        <a:cs typeface="+mn-cs"/>
      </a:defRPr>
    </a:lvl3pPr>
    <a:lvl4pPr marL="1157676" algn="ctr" rtl="0" fontAlgn="base">
      <a:spcBef>
        <a:spcPct val="0"/>
      </a:spcBef>
      <a:spcAft>
        <a:spcPct val="0"/>
      </a:spcAft>
      <a:defRPr sz="5823" kern="1200">
        <a:solidFill>
          <a:schemeClr val="tx1"/>
        </a:solidFill>
        <a:latin typeface="Arial" charset="0"/>
        <a:ea typeface="+mn-ea"/>
        <a:cs typeface="+mn-cs"/>
      </a:defRPr>
    </a:lvl4pPr>
    <a:lvl5pPr marL="1543568" algn="ctr" rtl="0" fontAlgn="base">
      <a:spcBef>
        <a:spcPct val="0"/>
      </a:spcBef>
      <a:spcAft>
        <a:spcPct val="0"/>
      </a:spcAft>
      <a:defRPr sz="5823" kern="1200">
        <a:solidFill>
          <a:schemeClr val="tx1"/>
        </a:solidFill>
        <a:latin typeface="Arial" charset="0"/>
        <a:ea typeface="+mn-ea"/>
        <a:cs typeface="+mn-cs"/>
      </a:defRPr>
    </a:lvl5pPr>
    <a:lvl6pPr marL="1929461" algn="l" defTabSz="771784" rtl="0" eaLnBrk="1" latinLnBrk="0" hangingPunct="1">
      <a:defRPr sz="5823" kern="1200">
        <a:solidFill>
          <a:schemeClr val="tx1"/>
        </a:solidFill>
        <a:latin typeface="Arial" charset="0"/>
        <a:ea typeface="+mn-ea"/>
        <a:cs typeface="+mn-cs"/>
      </a:defRPr>
    </a:lvl6pPr>
    <a:lvl7pPr marL="2315352" algn="l" defTabSz="771784" rtl="0" eaLnBrk="1" latinLnBrk="0" hangingPunct="1">
      <a:defRPr sz="5823" kern="1200">
        <a:solidFill>
          <a:schemeClr val="tx1"/>
        </a:solidFill>
        <a:latin typeface="Arial" charset="0"/>
        <a:ea typeface="+mn-ea"/>
        <a:cs typeface="+mn-cs"/>
      </a:defRPr>
    </a:lvl7pPr>
    <a:lvl8pPr marL="2701244" algn="l" defTabSz="771784" rtl="0" eaLnBrk="1" latinLnBrk="0" hangingPunct="1">
      <a:defRPr sz="5823" kern="1200">
        <a:solidFill>
          <a:schemeClr val="tx1"/>
        </a:solidFill>
        <a:latin typeface="Arial" charset="0"/>
        <a:ea typeface="+mn-ea"/>
        <a:cs typeface="+mn-cs"/>
      </a:defRPr>
    </a:lvl8pPr>
    <a:lvl9pPr marL="3087135" algn="l" defTabSz="771784" rtl="0" eaLnBrk="1" latinLnBrk="0" hangingPunct="1">
      <a:defRPr sz="5823"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447" userDrawn="1">
          <p15:clr>
            <a:srgbClr val="A4A3A4"/>
          </p15:clr>
        </p15:guide>
        <p15:guide id="2" orient="horz" pos="18569" userDrawn="1">
          <p15:clr>
            <a:srgbClr val="A4A3A4"/>
          </p15:clr>
        </p15:guide>
        <p15:guide id="3" orient="horz" pos="1975" userDrawn="1">
          <p15:clr>
            <a:srgbClr val="A4A3A4"/>
          </p15:clr>
        </p15:guide>
        <p15:guide id="4" pos="67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0046D2"/>
    <a:srgbClr val="FF0000"/>
    <a:srgbClr val="698ED9"/>
    <a:srgbClr val="A7C4FF"/>
    <a:srgbClr val="003064"/>
    <a:srgbClr val="003399"/>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showGuides="1">
      <p:cViewPr>
        <p:scale>
          <a:sx n="50" d="100"/>
          <a:sy n="50" d="100"/>
        </p:scale>
        <p:origin x="408" y="-5850"/>
      </p:cViewPr>
      <p:guideLst>
        <p:guide orient="horz" pos="4447"/>
        <p:guide orient="horz" pos="18569"/>
        <p:guide orient="horz" pos="1975"/>
        <p:guide pos="673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ltLang="en-US"/>
          </a:p>
        </p:txBody>
      </p:sp>
      <p:sp>
        <p:nvSpPr>
          <p:cNvPr id="3075" name="Rectangle 3"/>
          <p:cNvSpPr>
            <a:spLocks noGrp="1" noChangeArrowheads="1"/>
          </p:cNvSpPr>
          <p:nvPr>
            <p:ph type="dt" idx="1"/>
          </p:nvPr>
        </p:nvSpPr>
        <p:spPr bwMode="auto">
          <a:xfrm>
            <a:off x="380365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2133600" y="692150"/>
            <a:ext cx="2449513" cy="34655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lt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BF2D407-7488-4806-B042-2CE959A140D0}" type="slidenum">
              <a:rPr lang="en-US" altLang="en-US"/>
              <a:pPr>
                <a:defRPr/>
              </a:pPr>
              <a:t>‹#›</a:t>
            </a:fld>
            <a:endParaRPr lang="en-US" altLang="en-US"/>
          </a:p>
        </p:txBody>
      </p:sp>
    </p:spTree>
    <p:extLst>
      <p:ext uri="{BB962C8B-B14F-4D97-AF65-F5344CB8AC3E}">
        <p14:creationId xmlns:p14="http://schemas.microsoft.com/office/powerpoint/2010/main" val="1604451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13" kern="1200">
        <a:solidFill>
          <a:schemeClr val="tx1"/>
        </a:solidFill>
        <a:latin typeface="Arial" charset="0"/>
        <a:ea typeface="+mn-ea"/>
        <a:cs typeface="+mn-cs"/>
      </a:defRPr>
    </a:lvl1pPr>
    <a:lvl2pPr marL="385892" algn="l" rtl="0" eaLnBrk="0" fontAlgn="base" hangingPunct="0">
      <a:spcBef>
        <a:spcPct val="30000"/>
      </a:spcBef>
      <a:spcAft>
        <a:spcPct val="0"/>
      </a:spcAft>
      <a:defRPr sz="1013" kern="1200">
        <a:solidFill>
          <a:schemeClr val="tx1"/>
        </a:solidFill>
        <a:latin typeface="Arial" charset="0"/>
        <a:ea typeface="+mn-ea"/>
        <a:cs typeface="+mn-cs"/>
      </a:defRPr>
    </a:lvl2pPr>
    <a:lvl3pPr marL="771784" algn="l" rtl="0" eaLnBrk="0" fontAlgn="base" hangingPunct="0">
      <a:spcBef>
        <a:spcPct val="30000"/>
      </a:spcBef>
      <a:spcAft>
        <a:spcPct val="0"/>
      </a:spcAft>
      <a:defRPr sz="1013" kern="1200">
        <a:solidFill>
          <a:schemeClr val="tx1"/>
        </a:solidFill>
        <a:latin typeface="Arial" charset="0"/>
        <a:ea typeface="+mn-ea"/>
        <a:cs typeface="+mn-cs"/>
      </a:defRPr>
    </a:lvl3pPr>
    <a:lvl4pPr marL="1157676" algn="l" rtl="0" eaLnBrk="0" fontAlgn="base" hangingPunct="0">
      <a:spcBef>
        <a:spcPct val="30000"/>
      </a:spcBef>
      <a:spcAft>
        <a:spcPct val="0"/>
      </a:spcAft>
      <a:defRPr sz="1013" kern="1200">
        <a:solidFill>
          <a:schemeClr val="tx1"/>
        </a:solidFill>
        <a:latin typeface="Arial" charset="0"/>
        <a:ea typeface="+mn-ea"/>
        <a:cs typeface="+mn-cs"/>
      </a:defRPr>
    </a:lvl4pPr>
    <a:lvl5pPr marL="1543568" algn="l" rtl="0" eaLnBrk="0" fontAlgn="base" hangingPunct="0">
      <a:spcBef>
        <a:spcPct val="30000"/>
      </a:spcBef>
      <a:spcAft>
        <a:spcPct val="0"/>
      </a:spcAft>
      <a:defRPr sz="1013" kern="1200">
        <a:solidFill>
          <a:schemeClr val="tx1"/>
        </a:solidFill>
        <a:latin typeface="Arial" charset="0"/>
        <a:ea typeface="+mn-ea"/>
        <a:cs typeface="+mn-cs"/>
      </a:defRPr>
    </a:lvl5pPr>
    <a:lvl6pPr marL="1929461" algn="l" defTabSz="771784" rtl="0" eaLnBrk="1" latinLnBrk="0" hangingPunct="1">
      <a:defRPr sz="1013" kern="1200">
        <a:solidFill>
          <a:schemeClr val="tx1"/>
        </a:solidFill>
        <a:latin typeface="+mn-lt"/>
        <a:ea typeface="+mn-ea"/>
        <a:cs typeface="+mn-cs"/>
      </a:defRPr>
    </a:lvl6pPr>
    <a:lvl7pPr marL="2315352" algn="l" defTabSz="771784" rtl="0" eaLnBrk="1" latinLnBrk="0" hangingPunct="1">
      <a:defRPr sz="1013" kern="1200">
        <a:solidFill>
          <a:schemeClr val="tx1"/>
        </a:solidFill>
        <a:latin typeface="+mn-lt"/>
        <a:ea typeface="+mn-ea"/>
        <a:cs typeface="+mn-cs"/>
      </a:defRPr>
    </a:lvl7pPr>
    <a:lvl8pPr marL="2701244" algn="l" defTabSz="771784" rtl="0" eaLnBrk="1" latinLnBrk="0" hangingPunct="1">
      <a:defRPr sz="1013" kern="1200">
        <a:solidFill>
          <a:schemeClr val="tx1"/>
        </a:solidFill>
        <a:latin typeface="+mn-lt"/>
        <a:ea typeface="+mn-ea"/>
        <a:cs typeface="+mn-cs"/>
      </a:defRPr>
    </a:lvl8pPr>
    <a:lvl9pPr marL="3087135" algn="l" defTabSz="771784" rtl="0" eaLnBrk="1" latinLnBrk="0" hangingPunct="1">
      <a:defRPr sz="10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6900">
                <a:solidFill>
                  <a:schemeClr val="tx1"/>
                </a:solidFill>
                <a:latin typeface="Arial" charset="0"/>
              </a:defRPr>
            </a:lvl1pPr>
            <a:lvl2pPr marL="742950" indent="-285750" eaLnBrk="0" hangingPunct="0">
              <a:defRPr sz="6900">
                <a:solidFill>
                  <a:schemeClr val="tx1"/>
                </a:solidFill>
                <a:latin typeface="Arial" charset="0"/>
              </a:defRPr>
            </a:lvl2pPr>
            <a:lvl3pPr marL="1143000" indent="-228600" eaLnBrk="0" hangingPunct="0">
              <a:defRPr sz="6900">
                <a:solidFill>
                  <a:schemeClr val="tx1"/>
                </a:solidFill>
                <a:latin typeface="Arial" charset="0"/>
              </a:defRPr>
            </a:lvl3pPr>
            <a:lvl4pPr marL="1600200" indent="-228600" eaLnBrk="0" hangingPunct="0">
              <a:defRPr sz="6900">
                <a:solidFill>
                  <a:schemeClr val="tx1"/>
                </a:solidFill>
                <a:latin typeface="Arial" charset="0"/>
              </a:defRPr>
            </a:lvl4pPr>
            <a:lvl5pPr marL="2057400" indent="-228600" eaLnBrk="0" hangingPunct="0">
              <a:defRPr sz="6900">
                <a:solidFill>
                  <a:schemeClr val="tx1"/>
                </a:solidFill>
                <a:latin typeface="Arial" charset="0"/>
              </a:defRPr>
            </a:lvl5pPr>
            <a:lvl6pPr marL="2514600" indent="-228600" algn="ctr" eaLnBrk="0" fontAlgn="base" hangingPunct="0">
              <a:spcBef>
                <a:spcPct val="0"/>
              </a:spcBef>
              <a:spcAft>
                <a:spcPct val="0"/>
              </a:spcAft>
              <a:defRPr sz="6900">
                <a:solidFill>
                  <a:schemeClr val="tx1"/>
                </a:solidFill>
                <a:latin typeface="Arial" charset="0"/>
              </a:defRPr>
            </a:lvl6pPr>
            <a:lvl7pPr marL="2971800" indent="-228600" algn="ctr" eaLnBrk="0" fontAlgn="base" hangingPunct="0">
              <a:spcBef>
                <a:spcPct val="0"/>
              </a:spcBef>
              <a:spcAft>
                <a:spcPct val="0"/>
              </a:spcAft>
              <a:defRPr sz="6900">
                <a:solidFill>
                  <a:schemeClr val="tx1"/>
                </a:solidFill>
                <a:latin typeface="Arial" charset="0"/>
              </a:defRPr>
            </a:lvl7pPr>
            <a:lvl8pPr marL="3429000" indent="-228600" algn="ctr" eaLnBrk="0" fontAlgn="base" hangingPunct="0">
              <a:spcBef>
                <a:spcPct val="0"/>
              </a:spcBef>
              <a:spcAft>
                <a:spcPct val="0"/>
              </a:spcAft>
              <a:defRPr sz="6900">
                <a:solidFill>
                  <a:schemeClr val="tx1"/>
                </a:solidFill>
                <a:latin typeface="Arial" charset="0"/>
              </a:defRPr>
            </a:lvl8pPr>
            <a:lvl9pPr marL="3886200" indent="-228600" algn="ctr" eaLnBrk="0" fontAlgn="base" hangingPunct="0">
              <a:spcBef>
                <a:spcPct val="0"/>
              </a:spcBef>
              <a:spcAft>
                <a:spcPct val="0"/>
              </a:spcAft>
              <a:defRPr sz="6900">
                <a:solidFill>
                  <a:schemeClr val="tx1"/>
                </a:solidFill>
                <a:latin typeface="Arial" charset="0"/>
              </a:defRPr>
            </a:lvl9pPr>
          </a:lstStyle>
          <a:p>
            <a:pPr eaLnBrk="1" hangingPunct="1"/>
            <a:fld id="{8832FB4B-BF18-4E6F-9FD7-11EF81A610E2}" type="slidenum">
              <a:rPr lang="en-US" altLang="en-US" sz="1200"/>
              <a:pPr eaLnBrk="1" hangingPunct="1"/>
              <a:t>1</a:t>
            </a:fld>
            <a:endParaRPr lang="en-US" altLang="en-US" sz="1200"/>
          </a:p>
        </p:txBody>
      </p:sp>
      <p:sp>
        <p:nvSpPr>
          <p:cNvPr id="4099" name="Rectangle 2"/>
          <p:cNvSpPr>
            <a:spLocks noGrp="1" noRot="1" noChangeAspect="1" noChangeArrowheads="1" noTextEdit="1"/>
          </p:cNvSpPr>
          <p:nvPr>
            <p:ph type="sldImg"/>
          </p:nvPr>
        </p:nvSpPr>
        <p:spPr>
          <a:xfrm>
            <a:off x="2133600" y="692150"/>
            <a:ext cx="2449513" cy="3465513"/>
          </a:xfrm>
          <a:ln/>
        </p:spPr>
      </p:sp>
      <p:sp>
        <p:nvSpPr>
          <p:cNvPr id="410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76991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6900">
                <a:solidFill>
                  <a:schemeClr val="tx1"/>
                </a:solidFill>
                <a:latin typeface="Arial" charset="0"/>
              </a:defRPr>
            </a:lvl1pPr>
            <a:lvl2pPr marL="742950" indent="-285750" eaLnBrk="0" hangingPunct="0">
              <a:defRPr sz="6900">
                <a:solidFill>
                  <a:schemeClr val="tx1"/>
                </a:solidFill>
                <a:latin typeface="Arial" charset="0"/>
              </a:defRPr>
            </a:lvl2pPr>
            <a:lvl3pPr marL="1143000" indent="-228600" eaLnBrk="0" hangingPunct="0">
              <a:defRPr sz="6900">
                <a:solidFill>
                  <a:schemeClr val="tx1"/>
                </a:solidFill>
                <a:latin typeface="Arial" charset="0"/>
              </a:defRPr>
            </a:lvl3pPr>
            <a:lvl4pPr marL="1600200" indent="-228600" eaLnBrk="0" hangingPunct="0">
              <a:defRPr sz="6900">
                <a:solidFill>
                  <a:schemeClr val="tx1"/>
                </a:solidFill>
                <a:latin typeface="Arial" charset="0"/>
              </a:defRPr>
            </a:lvl4pPr>
            <a:lvl5pPr marL="2057400" indent="-228600" eaLnBrk="0" hangingPunct="0">
              <a:defRPr sz="6900">
                <a:solidFill>
                  <a:schemeClr val="tx1"/>
                </a:solidFill>
                <a:latin typeface="Arial" charset="0"/>
              </a:defRPr>
            </a:lvl5pPr>
            <a:lvl6pPr marL="2514600" indent="-228600" algn="ctr" eaLnBrk="0" fontAlgn="base" hangingPunct="0">
              <a:spcBef>
                <a:spcPct val="0"/>
              </a:spcBef>
              <a:spcAft>
                <a:spcPct val="0"/>
              </a:spcAft>
              <a:defRPr sz="6900">
                <a:solidFill>
                  <a:schemeClr val="tx1"/>
                </a:solidFill>
                <a:latin typeface="Arial" charset="0"/>
              </a:defRPr>
            </a:lvl6pPr>
            <a:lvl7pPr marL="2971800" indent="-228600" algn="ctr" eaLnBrk="0" fontAlgn="base" hangingPunct="0">
              <a:spcBef>
                <a:spcPct val="0"/>
              </a:spcBef>
              <a:spcAft>
                <a:spcPct val="0"/>
              </a:spcAft>
              <a:defRPr sz="6900">
                <a:solidFill>
                  <a:schemeClr val="tx1"/>
                </a:solidFill>
                <a:latin typeface="Arial" charset="0"/>
              </a:defRPr>
            </a:lvl7pPr>
            <a:lvl8pPr marL="3429000" indent="-228600" algn="ctr" eaLnBrk="0" fontAlgn="base" hangingPunct="0">
              <a:spcBef>
                <a:spcPct val="0"/>
              </a:spcBef>
              <a:spcAft>
                <a:spcPct val="0"/>
              </a:spcAft>
              <a:defRPr sz="6900">
                <a:solidFill>
                  <a:schemeClr val="tx1"/>
                </a:solidFill>
                <a:latin typeface="Arial" charset="0"/>
              </a:defRPr>
            </a:lvl8pPr>
            <a:lvl9pPr marL="3886200" indent="-228600" algn="ctr" eaLnBrk="0" fontAlgn="base" hangingPunct="0">
              <a:spcBef>
                <a:spcPct val="0"/>
              </a:spcBef>
              <a:spcAft>
                <a:spcPct val="0"/>
              </a:spcAft>
              <a:defRPr sz="6900">
                <a:solidFill>
                  <a:schemeClr val="tx1"/>
                </a:solidFill>
                <a:latin typeface="Arial" charset="0"/>
              </a:defRPr>
            </a:lvl9pPr>
          </a:lstStyle>
          <a:p>
            <a:pPr eaLnBrk="1" hangingPunct="1"/>
            <a:fld id="{8832FB4B-BF18-4E6F-9FD7-11EF81A610E2}" type="slidenum">
              <a:rPr lang="en-US" altLang="en-US" sz="1200"/>
              <a:pPr eaLnBrk="1" hangingPunct="1"/>
              <a:t>2</a:t>
            </a:fld>
            <a:endParaRPr lang="en-US" altLang="en-US" sz="1200"/>
          </a:p>
        </p:txBody>
      </p:sp>
      <p:sp>
        <p:nvSpPr>
          <p:cNvPr id="4099" name="Rectangle 2"/>
          <p:cNvSpPr>
            <a:spLocks noGrp="1" noRot="1" noChangeAspect="1" noChangeArrowheads="1" noTextEdit="1"/>
          </p:cNvSpPr>
          <p:nvPr>
            <p:ph type="sldImg"/>
          </p:nvPr>
        </p:nvSpPr>
        <p:spPr>
          <a:xfrm>
            <a:off x="2133600" y="692150"/>
            <a:ext cx="2449513" cy="3465513"/>
          </a:xfrm>
          <a:ln/>
        </p:spPr>
      </p:sp>
      <p:sp>
        <p:nvSpPr>
          <p:cNvPr id="410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76573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5231" y="9403050"/>
            <a:ext cx="18185865" cy="648670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209113" y="17151056"/>
            <a:ext cx="14978101" cy="7735993"/>
          </a:xfrm>
          <a:prstGeom prst="rect">
            <a:avLst/>
          </a:prstGeom>
        </p:spPr>
        <p:txBody>
          <a:bodyPr/>
          <a:lstStyle>
            <a:lvl1pPr marL="0" indent="0" algn="ctr">
              <a:buNone/>
              <a:defRPr/>
            </a:lvl1pPr>
            <a:lvl2pPr marL="384414" indent="0" algn="ctr">
              <a:buNone/>
              <a:defRPr/>
            </a:lvl2pPr>
            <a:lvl3pPr marL="768828" indent="0" algn="ctr">
              <a:buNone/>
              <a:defRPr/>
            </a:lvl3pPr>
            <a:lvl4pPr marL="1153241" indent="0" algn="ctr">
              <a:buNone/>
              <a:defRPr/>
            </a:lvl4pPr>
            <a:lvl5pPr marL="1537655" indent="0" algn="ctr">
              <a:buNone/>
              <a:defRPr/>
            </a:lvl5pPr>
            <a:lvl6pPr marL="1922069" indent="0" algn="ctr">
              <a:buNone/>
              <a:defRPr/>
            </a:lvl6pPr>
            <a:lvl7pPr marL="2306483" indent="0" algn="ctr">
              <a:buNone/>
              <a:defRPr/>
            </a:lvl7pPr>
            <a:lvl8pPr marL="2690896" indent="0" algn="ctr">
              <a:buNone/>
              <a:defRPr/>
            </a:lvl8pPr>
            <a:lvl9pPr marL="3075310" indent="0" algn="ctr">
              <a:buNone/>
              <a:defRPr/>
            </a:lvl9pPr>
          </a:lstStyle>
          <a:p>
            <a:r>
              <a:rPr lang="en-US"/>
              <a:t>Click to edit Master subtitle style</a:t>
            </a:r>
          </a:p>
        </p:txBody>
      </p:sp>
    </p:spTree>
    <p:extLst>
      <p:ext uri="{BB962C8B-B14F-4D97-AF65-F5344CB8AC3E}">
        <p14:creationId xmlns:p14="http://schemas.microsoft.com/office/powerpoint/2010/main" val="18191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70154" y="1211920"/>
            <a:ext cx="19256019" cy="504521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070154" y="7061965"/>
            <a:ext cx="19256019" cy="199753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5548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13178" y="1211919"/>
            <a:ext cx="4812994" cy="2582535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70153" y="1211919"/>
            <a:ext cx="14313636" cy="2582535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6231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0154" y="1211920"/>
            <a:ext cx="19256019" cy="504521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070154" y="7061965"/>
            <a:ext cx="19256019" cy="199753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0057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90143" y="19449431"/>
            <a:ext cx="18187213" cy="6011545"/>
          </a:xfrm>
          <a:prstGeom prst="rect">
            <a:avLst/>
          </a:prstGeom>
        </p:spPr>
        <p:txBody>
          <a:bodyPr anchor="t"/>
          <a:lstStyle>
            <a:lvl1pPr algn="l">
              <a:defRPr sz="3363" b="1" cap="all"/>
            </a:lvl1pPr>
          </a:lstStyle>
          <a:p>
            <a:r>
              <a:rPr lang="en-US"/>
              <a:t>Click to edit Master title style</a:t>
            </a:r>
          </a:p>
        </p:txBody>
      </p:sp>
      <p:sp>
        <p:nvSpPr>
          <p:cNvPr id="3" name="Text Placeholder 2"/>
          <p:cNvSpPr>
            <a:spLocks noGrp="1"/>
          </p:cNvSpPr>
          <p:nvPr>
            <p:ph type="body" idx="1"/>
          </p:nvPr>
        </p:nvSpPr>
        <p:spPr>
          <a:xfrm>
            <a:off x="1690143" y="12827922"/>
            <a:ext cx="18187213" cy="6621508"/>
          </a:xfrm>
          <a:prstGeom prst="rect">
            <a:avLst/>
          </a:prstGeom>
        </p:spPr>
        <p:txBody>
          <a:bodyPr anchor="b"/>
          <a:lstStyle>
            <a:lvl1pPr marL="0" indent="0">
              <a:buNone/>
              <a:defRPr sz="1682"/>
            </a:lvl1pPr>
            <a:lvl2pPr marL="384414" indent="0">
              <a:buNone/>
              <a:defRPr sz="1513"/>
            </a:lvl2pPr>
            <a:lvl3pPr marL="768828" indent="0">
              <a:buNone/>
              <a:defRPr sz="1345"/>
            </a:lvl3pPr>
            <a:lvl4pPr marL="1153241" indent="0">
              <a:buNone/>
              <a:defRPr sz="1177"/>
            </a:lvl4pPr>
            <a:lvl5pPr marL="1537655" indent="0">
              <a:buNone/>
              <a:defRPr sz="1177"/>
            </a:lvl5pPr>
            <a:lvl6pPr marL="1922069" indent="0">
              <a:buNone/>
              <a:defRPr sz="1177"/>
            </a:lvl6pPr>
            <a:lvl7pPr marL="2306483" indent="0">
              <a:buNone/>
              <a:defRPr sz="1177"/>
            </a:lvl7pPr>
            <a:lvl8pPr marL="2690896" indent="0">
              <a:buNone/>
              <a:defRPr sz="1177"/>
            </a:lvl8pPr>
            <a:lvl9pPr marL="3075310" indent="0">
              <a:buNone/>
              <a:defRPr sz="1177"/>
            </a:lvl9pPr>
          </a:lstStyle>
          <a:p>
            <a:pPr lvl="0"/>
            <a:r>
              <a:rPr lang="en-US"/>
              <a:t>Click to edit Master text styles</a:t>
            </a:r>
          </a:p>
        </p:txBody>
      </p:sp>
    </p:spTree>
    <p:extLst>
      <p:ext uri="{BB962C8B-B14F-4D97-AF65-F5344CB8AC3E}">
        <p14:creationId xmlns:p14="http://schemas.microsoft.com/office/powerpoint/2010/main" val="504315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70154" y="1211920"/>
            <a:ext cx="19256019" cy="50452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70155" y="7061965"/>
            <a:ext cx="9562641" cy="19975307"/>
          </a:xfrm>
          <a:prstGeom prst="rect">
            <a:avLst/>
          </a:prstGeom>
        </p:spPr>
        <p:txBody>
          <a:bodyPr/>
          <a:lstStyle>
            <a:lvl1pPr>
              <a:defRPr sz="2354"/>
            </a:lvl1pPr>
            <a:lvl2pPr>
              <a:defRPr sz="2018"/>
            </a:lvl2pPr>
            <a:lvl3pPr>
              <a:defRPr sz="1682"/>
            </a:lvl3pPr>
            <a:lvl4pPr>
              <a:defRPr sz="1513"/>
            </a:lvl4pPr>
            <a:lvl5pPr>
              <a:defRPr sz="1513"/>
            </a:lvl5pPr>
            <a:lvl6pPr>
              <a:defRPr sz="1513"/>
            </a:lvl6pPr>
            <a:lvl7pPr>
              <a:defRPr sz="1513"/>
            </a:lvl7pPr>
            <a:lvl8pPr>
              <a:defRPr sz="1513"/>
            </a:lvl8pPr>
            <a:lvl9pPr>
              <a:defRPr sz="15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62184" y="7061965"/>
            <a:ext cx="9563989" cy="19975307"/>
          </a:xfrm>
          <a:prstGeom prst="rect">
            <a:avLst/>
          </a:prstGeom>
        </p:spPr>
        <p:txBody>
          <a:bodyPr/>
          <a:lstStyle>
            <a:lvl1pPr>
              <a:defRPr sz="2354"/>
            </a:lvl1pPr>
            <a:lvl2pPr>
              <a:defRPr sz="2018"/>
            </a:lvl2pPr>
            <a:lvl3pPr>
              <a:defRPr sz="1682"/>
            </a:lvl3pPr>
            <a:lvl4pPr>
              <a:defRPr sz="1513"/>
            </a:lvl4pPr>
            <a:lvl5pPr>
              <a:defRPr sz="1513"/>
            </a:lvl5pPr>
            <a:lvl6pPr>
              <a:defRPr sz="1513"/>
            </a:lvl6pPr>
            <a:lvl7pPr>
              <a:defRPr sz="1513"/>
            </a:lvl7pPr>
            <a:lvl8pPr>
              <a:defRPr sz="1513"/>
            </a:lvl8pPr>
            <a:lvl9pPr>
              <a:defRPr sz="15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002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0154" y="1211920"/>
            <a:ext cx="19256019" cy="5045213"/>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70155" y="6775000"/>
            <a:ext cx="9453469" cy="2824252"/>
          </a:xfrm>
          <a:prstGeom prst="rect">
            <a:avLst/>
          </a:prstGeom>
        </p:spPr>
        <p:txBody>
          <a:bodyPr anchor="b"/>
          <a:lstStyle>
            <a:lvl1pPr marL="0" indent="0">
              <a:buNone/>
              <a:defRPr sz="2018" b="1"/>
            </a:lvl1pPr>
            <a:lvl2pPr marL="384414" indent="0">
              <a:buNone/>
              <a:defRPr sz="1682" b="1"/>
            </a:lvl2pPr>
            <a:lvl3pPr marL="768828" indent="0">
              <a:buNone/>
              <a:defRPr sz="1513" b="1"/>
            </a:lvl3pPr>
            <a:lvl4pPr marL="1153241" indent="0">
              <a:buNone/>
              <a:defRPr sz="1345" b="1"/>
            </a:lvl4pPr>
            <a:lvl5pPr marL="1537655" indent="0">
              <a:buNone/>
              <a:defRPr sz="1345" b="1"/>
            </a:lvl5pPr>
            <a:lvl6pPr marL="1922069" indent="0">
              <a:buNone/>
              <a:defRPr sz="1345" b="1"/>
            </a:lvl6pPr>
            <a:lvl7pPr marL="2306483" indent="0">
              <a:buNone/>
              <a:defRPr sz="1345" b="1"/>
            </a:lvl7pPr>
            <a:lvl8pPr marL="2690896" indent="0">
              <a:buNone/>
              <a:defRPr sz="1345" b="1"/>
            </a:lvl8pPr>
            <a:lvl9pPr marL="3075310" indent="0">
              <a:buNone/>
              <a:defRPr sz="1345" b="1"/>
            </a:lvl9pPr>
          </a:lstStyle>
          <a:p>
            <a:pPr lvl="0"/>
            <a:r>
              <a:rPr lang="en-US"/>
              <a:t>Click to edit Master text styles</a:t>
            </a:r>
          </a:p>
        </p:txBody>
      </p:sp>
      <p:sp>
        <p:nvSpPr>
          <p:cNvPr id="4" name="Content Placeholder 3"/>
          <p:cNvSpPr>
            <a:spLocks noGrp="1"/>
          </p:cNvSpPr>
          <p:nvPr>
            <p:ph sz="half" idx="2"/>
          </p:nvPr>
        </p:nvSpPr>
        <p:spPr>
          <a:xfrm>
            <a:off x="1070155" y="9599253"/>
            <a:ext cx="9453469" cy="17438019"/>
          </a:xfrm>
          <a:prstGeom prst="rect">
            <a:avLst/>
          </a:prstGeom>
        </p:spPr>
        <p:txBody>
          <a:bodyPr/>
          <a:lstStyle>
            <a:lvl1pPr>
              <a:defRPr sz="2018"/>
            </a:lvl1pPr>
            <a:lvl2pPr>
              <a:defRPr sz="1682"/>
            </a:lvl2pPr>
            <a:lvl3pPr>
              <a:defRPr sz="1513"/>
            </a:lvl3pPr>
            <a:lvl4pPr>
              <a:defRPr sz="1345"/>
            </a:lvl4pPr>
            <a:lvl5pPr>
              <a:defRPr sz="1345"/>
            </a:lvl5pPr>
            <a:lvl6pPr>
              <a:defRPr sz="1345"/>
            </a:lvl6pPr>
            <a:lvl7pPr>
              <a:defRPr sz="1345"/>
            </a:lvl7pPr>
            <a:lvl8pPr>
              <a:defRPr sz="1345"/>
            </a:lvl8pPr>
            <a:lvl9pPr>
              <a:defRPr sz="13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68660" y="6775000"/>
            <a:ext cx="9457513" cy="2824252"/>
          </a:xfrm>
          <a:prstGeom prst="rect">
            <a:avLst/>
          </a:prstGeom>
        </p:spPr>
        <p:txBody>
          <a:bodyPr anchor="b"/>
          <a:lstStyle>
            <a:lvl1pPr marL="0" indent="0">
              <a:buNone/>
              <a:defRPr sz="2018" b="1"/>
            </a:lvl1pPr>
            <a:lvl2pPr marL="384414" indent="0">
              <a:buNone/>
              <a:defRPr sz="1682" b="1"/>
            </a:lvl2pPr>
            <a:lvl3pPr marL="768828" indent="0">
              <a:buNone/>
              <a:defRPr sz="1513" b="1"/>
            </a:lvl3pPr>
            <a:lvl4pPr marL="1153241" indent="0">
              <a:buNone/>
              <a:defRPr sz="1345" b="1"/>
            </a:lvl4pPr>
            <a:lvl5pPr marL="1537655" indent="0">
              <a:buNone/>
              <a:defRPr sz="1345" b="1"/>
            </a:lvl5pPr>
            <a:lvl6pPr marL="1922069" indent="0">
              <a:buNone/>
              <a:defRPr sz="1345" b="1"/>
            </a:lvl6pPr>
            <a:lvl7pPr marL="2306483" indent="0">
              <a:buNone/>
              <a:defRPr sz="1345" b="1"/>
            </a:lvl7pPr>
            <a:lvl8pPr marL="2690896" indent="0">
              <a:buNone/>
              <a:defRPr sz="1345" b="1"/>
            </a:lvl8pPr>
            <a:lvl9pPr marL="3075310" indent="0">
              <a:buNone/>
              <a:defRPr sz="1345" b="1"/>
            </a:lvl9pPr>
          </a:lstStyle>
          <a:p>
            <a:pPr lvl="0"/>
            <a:r>
              <a:rPr lang="en-US"/>
              <a:t>Click to edit Master text styles</a:t>
            </a:r>
          </a:p>
        </p:txBody>
      </p:sp>
      <p:sp>
        <p:nvSpPr>
          <p:cNvPr id="6" name="Content Placeholder 5"/>
          <p:cNvSpPr>
            <a:spLocks noGrp="1"/>
          </p:cNvSpPr>
          <p:nvPr>
            <p:ph sz="quarter" idx="4"/>
          </p:nvPr>
        </p:nvSpPr>
        <p:spPr>
          <a:xfrm>
            <a:off x="10868660" y="9599253"/>
            <a:ext cx="9457513" cy="17438019"/>
          </a:xfrm>
          <a:prstGeom prst="rect">
            <a:avLst/>
          </a:prstGeom>
        </p:spPr>
        <p:txBody>
          <a:bodyPr/>
          <a:lstStyle>
            <a:lvl1pPr>
              <a:defRPr sz="2018"/>
            </a:lvl1pPr>
            <a:lvl2pPr>
              <a:defRPr sz="1682"/>
            </a:lvl2pPr>
            <a:lvl3pPr>
              <a:defRPr sz="1513"/>
            </a:lvl3pPr>
            <a:lvl4pPr>
              <a:defRPr sz="1345"/>
            </a:lvl4pPr>
            <a:lvl5pPr>
              <a:defRPr sz="1345"/>
            </a:lvl5pPr>
            <a:lvl6pPr>
              <a:defRPr sz="1345"/>
            </a:lvl6pPr>
            <a:lvl7pPr>
              <a:defRPr sz="1345"/>
            </a:lvl7pPr>
            <a:lvl8pPr>
              <a:defRPr sz="1345"/>
            </a:lvl8pPr>
            <a:lvl9pPr>
              <a:defRPr sz="13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392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70154" y="1211920"/>
            <a:ext cx="19256019" cy="504521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93440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19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153" y="1205247"/>
            <a:ext cx="7039560" cy="5127965"/>
          </a:xfrm>
          <a:prstGeom prst="rect">
            <a:avLst/>
          </a:prstGeom>
        </p:spPr>
        <p:txBody>
          <a:bodyPr anchor="b"/>
          <a:lstStyle>
            <a:lvl1pPr algn="l">
              <a:defRPr sz="1682" b="1"/>
            </a:lvl1pPr>
          </a:lstStyle>
          <a:p>
            <a:r>
              <a:rPr lang="en-US"/>
              <a:t>Click to edit Master title style</a:t>
            </a:r>
          </a:p>
        </p:txBody>
      </p:sp>
      <p:sp>
        <p:nvSpPr>
          <p:cNvPr id="3" name="Content Placeholder 2"/>
          <p:cNvSpPr>
            <a:spLocks noGrp="1"/>
          </p:cNvSpPr>
          <p:nvPr>
            <p:ph idx="1"/>
          </p:nvPr>
        </p:nvSpPr>
        <p:spPr>
          <a:xfrm>
            <a:off x="8365796" y="1205247"/>
            <a:ext cx="11960377" cy="25832025"/>
          </a:xfrm>
          <a:prstGeom prst="rect">
            <a:avLst/>
          </a:prstGeom>
        </p:spPr>
        <p:txBody>
          <a:bodyPr/>
          <a:lstStyle>
            <a:lvl1pPr>
              <a:defRPr sz="2691"/>
            </a:lvl1pPr>
            <a:lvl2pPr>
              <a:defRPr sz="2354"/>
            </a:lvl2pPr>
            <a:lvl3pPr>
              <a:defRPr sz="2018"/>
            </a:lvl3pPr>
            <a:lvl4pPr>
              <a:defRPr sz="1682"/>
            </a:lvl4pPr>
            <a:lvl5pPr>
              <a:defRPr sz="1682"/>
            </a:lvl5pPr>
            <a:lvl6pPr>
              <a:defRPr sz="1682"/>
            </a:lvl6pPr>
            <a:lvl7pPr>
              <a:defRPr sz="1682"/>
            </a:lvl7pPr>
            <a:lvl8pPr>
              <a:defRPr sz="1682"/>
            </a:lvl8pPr>
            <a:lvl9pPr>
              <a:defRPr sz="16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0153" y="6333211"/>
            <a:ext cx="7039560" cy="20704060"/>
          </a:xfrm>
          <a:prstGeom prst="rect">
            <a:avLst/>
          </a:prstGeom>
        </p:spPr>
        <p:txBody>
          <a:bodyPr/>
          <a:lstStyle>
            <a:lvl1pPr marL="0" indent="0">
              <a:buNone/>
              <a:defRPr sz="1177"/>
            </a:lvl1pPr>
            <a:lvl2pPr marL="384414" indent="0">
              <a:buNone/>
              <a:defRPr sz="1009"/>
            </a:lvl2pPr>
            <a:lvl3pPr marL="768828" indent="0">
              <a:buNone/>
              <a:defRPr sz="841"/>
            </a:lvl3pPr>
            <a:lvl4pPr marL="1153241" indent="0">
              <a:buNone/>
              <a:defRPr sz="757"/>
            </a:lvl4pPr>
            <a:lvl5pPr marL="1537655" indent="0">
              <a:buNone/>
              <a:defRPr sz="757"/>
            </a:lvl5pPr>
            <a:lvl6pPr marL="1922069" indent="0">
              <a:buNone/>
              <a:defRPr sz="757"/>
            </a:lvl6pPr>
            <a:lvl7pPr marL="2306483" indent="0">
              <a:buNone/>
              <a:defRPr sz="757"/>
            </a:lvl7pPr>
            <a:lvl8pPr marL="2690896" indent="0">
              <a:buNone/>
              <a:defRPr sz="757"/>
            </a:lvl8pPr>
            <a:lvl9pPr marL="3075310" indent="0">
              <a:buNone/>
              <a:defRPr sz="757"/>
            </a:lvl9pPr>
          </a:lstStyle>
          <a:p>
            <a:pPr lvl="0"/>
            <a:r>
              <a:rPr lang="en-US"/>
              <a:t>Click to edit Master text styles</a:t>
            </a:r>
          </a:p>
        </p:txBody>
      </p:sp>
    </p:spTree>
    <p:extLst>
      <p:ext uri="{BB962C8B-B14F-4D97-AF65-F5344CB8AC3E}">
        <p14:creationId xmlns:p14="http://schemas.microsoft.com/office/powerpoint/2010/main" val="2227138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4354" y="21187227"/>
            <a:ext cx="12837795" cy="2501251"/>
          </a:xfrm>
          <a:prstGeom prst="rect">
            <a:avLst/>
          </a:prstGeom>
        </p:spPr>
        <p:txBody>
          <a:bodyPr anchor="b"/>
          <a:lstStyle>
            <a:lvl1pPr algn="l">
              <a:defRPr sz="1682" b="1"/>
            </a:lvl1pPr>
          </a:lstStyle>
          <a:p>
            <a:r>
              <a:rPr lang="en-US"/>
              <a:t>Click to edit Master title style</a:t>
            </a:r>
          </a:p>
        </p:txBody>
      </p:sp>
      <p:sp>
        <p:nvSpPr>
          <p:cNvPr id="3" name="Picture Placeholder 2"/>
          <p:cNvSpPr>
            <a:spLocks noGrp="1"/>
          </p:cNvSpPr>
          <p:nvPr>
            <p:ph type="pic" idx="1"/>
          </p:nvPr>
        </p:nvSpPr>
        <p:spPr>
          <a:xfrm>
            <a:off x="4194354" y="2704129"/>
            <a:ext cx="12837795" cy="18160098"/>
          </a:xfrm>
          <a:prstGeom prst="rect">
            <a:avLst/>
          </a:prstGeom>
        </p:spPr>
        <p:txBody>
          <a:bodyPr/>
          <a:lstStyle>
            <a:lvl1pPr marL="0" indent="0">
              <a:buNone/>
              <a:defRPr sz="2691"/>
            </a:lvl1pPr>
            <a:lvl2pPr marL="384414" indent="0">
              <a:buNone/>
              <a:defRPr sz="2354"/>
            </a:lvl2pPr>
            <a:lvl3pPr marL="768828" indent="0">
              <a:buNone/>
              <a:defRPr sz="2018"/>
            </a:lvl3pPr>
            <a:lvl4pPr marL="1153241" indent="0">
              <a:buNone/>
              <a:defRPr sz="1682"/>
            </a:lvl4pPr>
            <a:lvl5pPr marL="1537655" indent="0">
              <a:buNone/>
              <a:defRPr sz="1682"/>
            </a:lvl5pPr>
            <a:lvl6pPr marL="1922069" indent="0">
              <a:buNone/>
              <a:defRPr sz="1682"/>
            </a:lvl6pPr>
            <a:lvl7pPr marL="2306483" indent="0">
              <a:buNone/>
              <a:defRPr sz="1682"/>
            </a:lvl7pPr>
            <a:lvl8pPr marL="2690896" indent="0">
              <a:buNone/>
              <a:defRPr sz="1682"/>
            </a:lvl8pPr>
            <a:lvl9pPr marL="3075310" indent="0">
              <a:buNone/>
              <a:defRPr sz="1682"/>
            </a:lvl9pPr>
          </a:lstStyle>
          <a:p>
            <a:pPr lvl="0"/>
            <a:endParaRPr lang="en-US" noProof="0"/>
          </a:p>
        </p:txBody>
      </p:sp>
      <p:sp>
        <p:nvSpPr>
          <p:cNvPr id="4" name="Text Placeholder 3"/>
          <p:cNvSpPr>
            <a:spLocks noGrp="1"/>
          </p:cNvSpPr>
          <p:nvPr>
            <p:ph type="body" sz="half" idx="2"/>
          </p:nvPr>
        </p:nvSpPr>
        <p:spPr>
          <a:xfrm>
            <a:off x="4194354" y="23688477"/>
            <a:ext cx="12837795" cy="3551670"/>
          </a:xfrm>
          <a:prstGeom prst="rect">
            <a:avLst/>
          </a:prstGeom>
        </p:spPr>
        <p:txBody>
          <a:bodyPr/>
          <a:lstStyle>
            <a:lvl1pPr marL="0" indent="0">
              <a:buNone/>
              <a:defRPr sz="1177"/>
            </a:lvl1pPr>
            <a:lvl2pPr marL="384414" indent="0">
              <a:buNone/>
              <a:defRPr sz="1009"/>
            </a:lvl2pPr>
            <a:lvl3pPr marL="768828" indent="0">
              <a:buNone/>
              <a:defRPr sz="841"/>
            </a:lvl3pPr>
            <a:lvl4pPr marL="1153241" indent="0">
              <a:buNone/>
              <a:defRPr sz="757"/>
            </a:lvl4pPr>
            <a:lvl5pPr marL="1537655" indent="0">
              <a:buNone/>
              <a:defRPr sz="757"/>
            </a:lvl5pPr>
            <a:lvl6pPr marL="1922069" indent="0">
              <a:buNone/>
              <a:defRPr sz="757"/>
            </a:lvl6pPr>
            <a:lvl7pPr marL="2306483" indent="0">
              <a:buNone/>
              <a:defRPr sz="757"/>
            </a:lvl7pPr>
            <a:lvl8pPr marL="2690896" indent="0">
              <a:buNone/>
              <a:defRPr sz="757"/>
            </a:lvl8pPr>
            <a:lvl9pPr marL="3075310" indent="0">
              <a:buNone/>
              <a:defRPr sz="757"/>
            </a:lvl9pPr>
          </a:lstStyle>
          <a:p>
            <a:pPr lvl="0"/>
            <a:r>
              <a:rPr lang="en-US"/>
              <a:t>Click to edit Master text styles</a:t>
            </a:r>
          </a:p>
        </p:txBody>
      </p:sp>
    </p:spTree>
    <p:extLst>
      <p:ext uri="{BB962C8B-B14F-4D97-AF65-F5344CB8AC3E}">
        <p14:creationId xmlns:p14="http://schemas.microsoft.com/office/powerpoint/2010/main" val="270267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megaprint.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1026" name="Object 15">
            <a:hlinkClick r:id="rId14"/>
          </p:cNvPr>
          <p:cNvGraphicFramePr>
            <a:graphicFrameLocks noChangeAspect="1"/>
          </p:cNvGraphicFramePr>
          <p:nvPr userDrawn="1"/>
        </p:nvGraphicFramePr>
        <p:xfrm>
          <a:off x="16183036" y="29808134"/>
          <a:ext cx="2707730" cy="138810"/>
        </p:xfrm>
        <a:graphic>
          <a:graphicData uri="http://schemas.openxmlformats.org/presentationml/2006/ole">
            <mc:AlternateContent xmlns:mc="http://schemas.openxmlformats.org/markup-compatibility/2006">
              <mc:Choice xmlns:v="urn:schemas-microsoft-com:vml" Requires="v">
                <p:oleObj spid="_x0000_s1110" name="CorelDRAW" r:id="rId15" imgW="8833104" imgH="310896" progId="CorelDraw.Graphic.15">
                  <p:embed/>
                </p:oleObj>
              </mc:Choice>
              <mc:Fallback>
                <p:oleObj name="CorelDRAW" r:id="rId15" imgW="8833104" imgH="310896" progId="CorelDraw.Graphic.15">
                  <p:embed/>
                  <p:pic>
                    <p:nvPicPr>
                      <p:cNvPr id="0" name="Object 15"/>
                      <p:cNvPicPr>
                        <a:picLocks noChangeAspect="1" noChangeArrowheads="1"/>
                      </p:cNvPicPr>
                      <p:nvPr/>
                    </p:nvPicPr>
                    <p:blipFill>
                      <a:blip r:embed="rId16">
                        <a:extLst>
                          <a:ext uri="{28A0092B-C50C-407E-A947-70E740481C1C}">
                            <a14:useLocalDpi xmlns:a14="http://schemas.microsoft.com/office/drawing/2010/main" val="0"/>
                          </a:ext>
                        </a:extLst>
                      </a:blip>
                      <a:srcRect r="38562"/>
                      <a:stretch>
                        <a:fillRect/>
                      </a:stretch>
                    </p:blipFill>
                    <p:spPr bwMode="auto">
                      <a:xfrm>
                        <a:off x="16183036" y="29808134"/>
                        <a:ext cx="2707730" cy="1388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0" name="Text Box 16"/>
          <p:cNvSpPr txBox="1">
            <a:spLocks noChangeArrowheads="1"/>
          </p:cNvSpPr>
          <p:nvPr userDrawn="1"/>
        </p:nvSpPr>
        <p:spPr bwMode="auto">
          <a:xfrm>
            <a:off x="18859648" y="29753410"/>
            <a:ext cx="1574470" cy="2476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3497263">
              <a:defRPr>
                <a:solidFill>
                  <a:schemeClr val="tx1"/>
                </a:solidFill>
                <a:latin typeface="Arial" charset="0"/>
              </a:defRPr>
            </a:lvl1pPr>
            <a:lvl2pPr algn="l" defTabSz="3497263">
              <a:defRPr>
                <a:solidFill>
                  <a:schemeClr val="tx1"/>
                </a:solidFill>
                <a:latin typeface="Arial" charset="0"/>
              </a:defRPr>
            </a:lvl2pPr>
            <a:lvl3pPr algn="l" defTabSz="3497263">
              <a:defRPr>
                <a:solidFill>
                  <a:schemeClr val="tx1"/>
                </a:solidFill>
                <a:latin typeface="Arial" charset="0"/>
              </a:defRPr>
            </a:lvl3pPr>
            <a:lvl4pPr algn="l" defTabSz="3497263">
              <a:defRPr>
                <a:solidFill>
                  <a:schemeClr val="tx1"/>
                </a:solidFill>
                <a:latin typeface="Arial" charset="0"/>
              </a:defRPr>
            </a:lvl4pPr>
            <a:lvl5pPr algn="l" defTabSz="3497263">
              <a:defRPr>
                <a:solidFill>
                  <a:schemeClr val="tx1"/>
                </a:solidFill>
                <a:latin typeface="Arial" charset="0"/>
              </a:defRPr>
            </a:lvl5pPr>
            <a:lvl6pPr defTabSz="3497263" fontAlgn="base">
              <a:spcBef>
                <a:spcPct val="0"/>
              </a:spcBef>
              <a:spcAft>
                <a:spcPct val="0"/>
              </a:spcAft>
              <a:defRPr>
                <a:solidFill>
                  <a:schemeClr val="tx1"/>
                </a:solidFill>
                <a:latin typeface="Arial" charset="0"/>
              </a:defRPr>
            </a:lvl6pPr>
            <a:lvl7pPr defTabSz="3497263" fontAlgn="base">
              <a:spcBef>
                <a:spcPct val="0"/>
              </a:spcBef>
              <a:spcAft>
                <a:spcPct val="0"/>
              </a:spcAft>
              <a:defRPr>
                <a:solidFill>
                  <a:schemeClr val="tx1"/>
                </a:solidFill>
                <a:latin typeface="Arial" charset="0"/>
              </a:defRPr>
            </a:lvl7pPr>
            <a:lvl8pPr defTabSz="3497263" fontAlgn="base">
              <a:spcBef>
                <a:spcPct val="0"/>
              </a:spcBef>
              <a:spcAft>
                <a:spcPct val="0"/>
              </a:spcAft>
              <a:defRPr>
                <a:solidFill>
                  <a:schemeClr val="tx1"/>
                </a:solidFill>
                <a:latin typeface="Arial" charset="0"/>
              </a:defRPr>
            </a:lvl8pPr>
            <a:lvl9pPr defTabSz="3497263" fontAlgn="base">
              <a:spcBef>
                <a:spcPct val="0"/>
              </a:spcBef>
              <a:spcAft>
                <a:spcPct val="0"/>
              </a:spcAft>
              <a:defRPr>
                <a:solidFill>
                  <a:schemeClr val="tx1"/>
                </a:solidFill>
                <a:latin typeface="Arial" charset="0"/>
              </a:defRPr>
            </a:lvl9pPr>
          </a:lstStyle>
          <a:p>
            <a:pPr algn="ctr">
              <a:defRPr/>
            </a:pPr>
            <a:r>
              <a:rPr lang="en-US" altLang="en-US" sz="1009">
                <a:solidFill>
                  <a:schemeClr val="bg1"/>
                </a:solidFill>
              </a:rPr>
              <a:t>www.postersession.com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40499" rtl="0" eaLnBrk="0" fontAlgn="base" hangingPunct="0">
        <a:spcBef>
          <a:spcPct val="0"/>
        </a:spcBef>
        <a:spcAft>
          <a:spcPct val="0"/>
        </a:spcAft>
        <a:defRPr sz="14125">
          <a:solidFill>
            <a:schemeClr val="tx2"/>
          </a:solidFill>
          <a:latin typeface="+mj-lt"/>
          <a:ea typeface="+mj-ea"/>
          <a:cs typeface="+mj-cs"/>
        </a:defRPr>
      </a:lvl1pPr>
      <a:lvl2pPr algn="ctr" defTabSz="2940499" rtl="0" eaLnBrk="0" fontAlgn="base" hangingPunct="0">
        <a:spcBef>
          <a:spcPct val="0"/>
        </a:spcBef>
        <a:spcAft>
          <a:spcPct val="0"/>
        </a:spcAft>
        <a:defRPr sz="14125">
          <a:solidFill>
            <a:schemeClr val="tx2"/>
          </a:solidFill>
          <a:latin typeface="Arial" charset="0"/>
        </a:defRPr>
      </a:lvl2pPr>
      <a:lvl3pPr algn="ctr" defTabSz="2940499" rtl="0" eaLnBrk="0" fontAlgn="base" hangingPunct="0">
        <a:spcBef>
          <a:spcPct val="0"/>
        </a:spcBef>
        <a:spcAft>
          <a:spcPct val="0"/>
        </a:spcAft>
        <a:defRPr sz="14125">
          <a:solidFill>
            <a:schemeClr val="tx2"/>
          </a:solidFill>
          <a:latin typeface="Arial" charset="0"/>
        </a:defRPr>
      </a:lvl3pPr>
      <a:lvl4pPr algn="ctr" defTabSz="2940499" rtl="0" eaLnBrk="0" fontAlgn="base" hangingPunct="0">
        <a:spcBef>
          <a:spcPct val="0"/>
        </a:spcBef>
        <a:spcAft>
          <a:spcPct val="0"/>
        </a:spcAft>
        <a:defRPr sz="14125">
          <a:solidFill>
            <a:schemeClr val="tx2"/>
          </a:solidFill>
          <a:latin typeface="Arial" charset="0"/>
        </a:defRPr>
      </a:lvl4pPr>
      <a:lvl5pPr algn="ctr" defTabSz="2940499" rtl="0" eaLnBrk="0" fontAlgn="base" hangingPunct="0">
        <a:spcBef>
          <a:spcPct val="0"/>
        </a:spcBef>
        <a:spcAft>
          <a:spcPct val="0"/>
        </a:spcAft>
        <a:defRPr sz="14125">
          <a:solidFill>
            <a:schemeClr val="tx2"/>
          </a:solidFill>
          <a:latin typeface="Arial" charset="0"/>
        </a:defRPr>
      </a:lvl5pPr>
      <a:lvl6pPr marL="384414" algn="ctr" defTabSz="2940499" rtl="0" fontAlgn="base">
        <a:spcBef>
          <a:spcPct val="0"/>
        </a:spcBef>
        <a:spcAft>
          <a:spcPct val="0"/>
        </a:spcAft>
        <a:defRPr sz="14125">
          <a:solidFill>
            <a:schemeClr val="tx2"/>
          </a:solidFill>
          <a:latin typeface="Arial" charset="0"/>
        </a:defRPr>
      </a:lvl6pPr>
      <a:lvl7pPr marL="768828" algn="ctr" defTabSz="2940499" rtl="0" fontAlgn="base">
        <a:spcBef>
          <a:spcPct val="0"/>
        </a:spcBef>
        <a:spcAft>
          <a:spcPct val="0"/>
        </a:spcAft>
        <a:defRPr sz="14125">
          <a:solidFill>
            <a:schemeClr val="tx2"/>
          </a:solidFill>
          <a:latin typeface="Arial" charset="0"/>
        </a:defRPr>
      </a:lvl7pPr>
      <a:lvl8pPr marL="1153241" algn="ctr" defTabSz="2940499" rtl="0" fontAlgn="base">
        <a:spcBef>
          <a:spcPct val="0"/>
        </a:spcBef>
        <a:spcAft>
          <a:spcPct val="0"/>
        </a:spcAft>
        <a:defRPr sz="14125">
          <a:solidFill>
            <a:schemeClr val="tx2"/>
          </a:solidFill>
          <a:latin typeface="Arial" charset="0"/>
        </a:defRPr>
      </a:lvl8pPr>
      <a:lvl9pPr marL="1537655" algn="ctr" defTabSz="2940499" rtl="0" fontAlgn="base">
        <a:spcBef>
          <a:spcPct val="0"/>
        </a:spcBef>
        <a:spcAft>
          <a:spcPct val="0"/>
        </a:spcAft>
        <a:defRPr sz="14125">
          <a:solidFill>
            <a:schemeClr val="tx2"/>
          </a:solidFill>
          <a:latin typeface="Arial" charset="0"/>
        </a:defRPr>
      </a:lvl9pPr>
    </p:titleStyle>
    <p:bodyStyle>
      <a:lvl1pPr marL="1102520" indent="-1102520" algn="l" defTabSz="2940499" rtl="0" eaLnBrk="0" fontAlgn="base" hangingPunct="0">
        <a:spcBef>
          <a:spcPct val="20000"/>
        </a:spcBef>
        <a:spcAft>
          <a:spcPct val="0"/>
        </a:spcAft>
        <a:buChar char="•"/>
        <a:defRPr sz="10342">
          <a:solidFill>
            <a:schemeClr val="tx1"/>
          </a:solidFill>
          <a:latin typeface="+mn-lt"/>
          <a:ea typeface="+mn-ea"/>
          <a:cs typeface="+mn-cs"/>
        </a:defRPr>
      </a:lvl1pPr>
      <a:lvl2pPr marL="2387904" indent="-918322" algn="l" defTabSz="2940499" rtl="0" eaLnBrk="0" fontAlgn="base" hangingPunct="0">
        <a:spcBef>
          <a:spcPct val="20000"/>
        </a:spcBef>
        <a:spcAft>
          <a:spcPct val="0"/>
        </a:spcAft>
        <a:buChar char="–"/>
        <a:defRPr sz="8997">
          <a:solidFill>
            <a:schemeClr val="tx1"/>
          </a:solidFill>
          <a:latin typeface="+mn-lt"/>
        </a:defRPr>
      </a:lvl2pPr>
      <a:lvl3pPr marL="3674622" indent="-734124" algn="l" defTabSz="2940499" rtl="0" eaLnBrk="0" fontAlgn="base" hangingPunct="0">
        <a:spcBef>
          <a:spcPct val="20000"/>
        </a:spcBef>
        <a:spcAft>
          <a:spcPct val="0"/>
        </a:spcAft>
        <a:buChar char="•"/>
        <a:defRPr sz="7735">
          <a:solidFill>
            <a:schemeClr val="tx1"/>
          </a:solidFill>
          <a:latin typeface="+mn-lt"/>
        </a:defRPr>
      </a:lvl3pPr>
      <a:lvl4pPr marL="5144204" indent="-734124" algn="l" defTabSz="2940499" rtl="0" eaLnBrk="0" fontAlgn="base" hangingPunct="0">
        <a:spcBef>
          <a:spcPct val="20000"/>
        </a:spcBef>
        <a:spcAft>
          <a:spcPct val="0"/>
        </a:spcAft>
        <a:buChar char="–"/>
        <a:defRPr sz="6390">
          <a:solidFill>
            <a:schemeClr val="tx1"/>
          </a:solidFill>
          <a:latin typeface="+mn-lt"/>
        </a:defRPr>
      </a:lvl4pPr>
      <a:lvl5pPr marL="6615120" indent="-734124" algn="l" defTabSz="2940499" rtl="0" eaLnBrk="0" fontAlgn="base" hangingPunct="0">
        <a:spcBef>
          <a:spcPct val="20000"/>
        </a:spcBef>
        <a:spcAft>
          <a:spcPct val="0"/>
        </a:spcAft>
        <a:buChar char="»"/>
        <a:defRPr sz="6390">
          <a:solidFill>
            <a:schemeClr val="tx1"/>
          </a:solidFill>
          <a:latin typeface="+mn-lt"/>
        </a:defRPr>
      </a:lvl5pPr>
      <a:lvl6pPr marL="6999534" indent="-734124" algn="l" defTabSz="2940499" rtl="0" fontAlgn="base">
        <a:spcBef>
          <a:spcPct val="20000"/>
        </a:spcBef>
        <a:spcAft>
          <a:spcPct val="0"/>
        </a:spcAft>
        <a:buChar char="»"/>
        <a:defRPr sz="6390">
          <a:solidFill>
            <a:schemeClr val="tx1"/>
          </a:solidFill>
          <a:latin typeface="+mn-lt"/>
        </a:defRPr>
      </a:lvl6pPr>
      <a:lvl7pPr marL="7383948" indent="-734124" algn="l" defTabSz="2940499" rtl="0" fontAlgn="base">
        <a:spcBef>
          <a:spcPct val="20000"/>
        </a:spcBef>
        <a:spcAft>
          <a:spcPct val="0"/>
        </a:spcAft>
        <a:buChar char="»"/>
        <a:defRPr sz="6390">
          <a:solidFill>
            <a:schemeClr val="tx1"/>
          </a:solidFill>
          <a:latin typeface="+mn-lt"/>
        </a:defRPr>
      </a:lvl7pPr>
      <a:lvl8pPr marL="7768361" indent="-734124" algn="l" defTabSz="2940499" rtl="0" fontAlgn="base">
        <a:spcBef>
          <a:spcPct val="20000"/>
        </a:spcBef>
        <a:spcAft>
          <a:spcPct val="0"/>
        </a:spcAft>
        <a:buChar char="»"/>
        <a:defRPr sz="6390">
          <a:solidFill>
            <a:schemeClr val="tx1"/>
          </a:solidFill>
          <a:latin typeface="+mn-lt"/>
        </a:defRPr>
      </a:lvl8pPr>
      <a:lvl9pPr marL="8152775" indent="-734124" algn="l" defTabSz="2940499" rtl="0" fontAlgn="base">
        <a:spcBef>
          <a:spcPct val="20000"/>
        </a:spcBef>
        <a:spcAft>
          <a:spcPct val="0"/>
        </a:spcAft>
        <a:buChar char="»"/>
        <a:defRPr sz="6390">
          <a:solidFill>
            <a:schemeClr val="tx1"/>
          </a:solidFill>
          <a:latin typeface="+mn-lt"/>
        </a:defRPr>
      </a:lvl9pPr>
    </p:bodyStyle>
    <p:otherStyle>
      <a:defPPr>
        <a:defRPr lang="en-US"/>
      </a:defPPr>
      <a:lvl1pPr marL="0" algn="l" defTabSz="768828" rtl="0" eaLnBrk="1" latinLnBrk="0" hangingPunct="1">
        <a:defRPr sz="1513" kern="1200">
          <a:solidFill>
            <a:schemeClr val="tx1"/>
          </a:solidFill>
          <a:latin typeface="+mn-lt"/>
          <a:ea typeface="+mn-ea"/>
          <a:cs typeface="+mn-cs"/>
        </a:defRPr>
      </a:lvl1pPr>
      <a:lvl2pPr marL="384414" algn="l" defTabSz="768828" rtl="0" eaLnBrk="1" latinLnBrk="0" hangingPunct="1">
        <a:defRPr sz="1513" kern="1200">
          <a:solidFill>
            <a:schemeClr val="tx1"/>
          </a:solidFill>
          <a:latin typeface="+mn-lt"/>
          <a:ea typeface="+mn-ea"/>
          <a:cs typeface="+mn-cs"/>
        </a:defRPr>
      </a:lvl2pPr>
      <a:lvl3pPr marL="768828" algn="l" defTabSz="768828" rtl="0" eaLnBrk="1" latinLnBrk="0" hangingPunct="1">
        <a:defRPr sz="1513" kern="1200">
          <a:solidFill>
            <a:schemeClr val="tx1"/>
          </a:solidFill>
          <a:latin typeface="+mn-lt"/>
          <a:ea typeface="+mn-ea"/>
          <a:cs typeface="+mn-cs"/>
        </a:defRPr>
      </a:lvl3pPr>
      <a:lvl4pPr marL="1153241" algn="l" defTabSz="768828" rtl="0" eaLnBrk="1" latinLnBrk="0" hangingPunct="1">
        <a:defRPr sz="1513" kern="1200">
          <a:solidFill>
            <a:schemeClr val="tx1"/>
          </a:solidFill>
          <a:latin typeface="+mn-lt"/>
          <a:ea typeface="+mn-ea"/>
          <a:cs typeface="+mn-cs"/>
        </a:defRPr>
      </a:lvl4pPr>
      <a:lvl5pPr marL="1537655" algn="l" defTabSz="768828" rtl="0" eaLnBrk="1" latinLnBrk="0" hangingPunct="1">
        <a:defRPr sz="1513" kern="1200">
          <a:solidFill>
            <a:schemeClr val="tx1"/>
          </a:solidFill>
          <a:latin typeface="+mn-lt"/>
          <a:ea typeface="+mn-ea"/>
          <a:cs typeface="+mn-cs"/>
        </a:defRPr>
      </a:lvl5pPr>
      <a:lvl6pPr marL="1922069" algn="l" defTabSz="768828" rtl="0" eaLnBrk="1" latinLnBrk="0" hangingPunct="1">
        <a:defRPr sz="1513" kern="1200">
          <a:solidFill>
            <a:schemeClr val="tx1"/>
          </a:solidFill>
          <a:latin typeface="+mn-lt"/>
          <a:ea typeface="+mn-ea"/>
          <a:cs typeface="+mn-cs"/>
        </a:defRPr>
      </a:lvl6pPr>
      <a:lvl7pPr marL="2306483" algn="l" defTabSz="768828" rtl="0" eaLnBrk="1" latinLnBrk="0" hangingPunct="1">
        <a:defRPr sz="1513" kern="1200">
          <a:solidFill>
            <a:schemeClr val="tx1"/>
          </a:solidFill>
          <a:latin typeface="+mn-lt"/>
          <a:ea typeface="+mn-ea"/>
          <a:cs typeface="+mn-cs"/>
        </a:defRPr>
      </a:lvl7pPr>
      <a:lvl8pPr marL="2690896" algn="l" defTabSz="768828" rtl="0" eaLnBrk="1" latinLnBrk="0" hangingPunct="1">
        <a:defRPr sz="1513" kern="1200">
          <a:solidFill>
            <a:schemeClr val="tx1"/>
          </a:solidFill>
          <a:latin typeface="+mn-lt"/>
          <a:ea typeface="+mn-ea"/>
          <a:cs typeface="+mn-cs"/>
        </a:defRPr>
      </a:lvl8pPr>
      <a:lvl9pPr marL="3075310" algn="l" defTabSz="768828" rtl="0" eaLnBrk="1" latinLnBrk="0" hangingPunct="1">
        <a:defRPr sz="15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hyperlink" Target="https://www.postersession.com/order/" TargetMode="Externa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postersession.com/order/" TargetMode="Externa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0" r="-50000"/>
          </a:stretch>
        </a:blipFill>
        <a:effectLst/>
      </p:bgPr>
    </p:bg>
    <p:spTree>
      <p:nvGrpSpPr>
        <p:cNvPr id="1" name=""/>
        <p:cNvGrpSpPr/>
        <p:nvPr/>
      </p:nvGrpSpPr>
      <p:grpSpPr>
        <a:xfrm>
          <a:off x="0" y="0"/>
          <a:ext cx="0" cy="0"/>
          <a:chOff x="0" y="0"/>
          <a:chExt cx="0" cy="0"/>
        </a:xfrm>
      </p:grpSpPr>
      <p:sp>
        <p:nvSpPr>
          <p:cNvPr id="2051" name="AutoShape 4"/>
          <p:cNvSpPr>
            <a:spLocks noChangeArrowheads="1"/>
          </p:cNvSpPr>
          <p:nvPr/>
        </p:nvSpPr>
        <p:spPr bwMode="auto">
          <a:xfrm>
            <a:off x="472262" y="5604458"/>
            <a:ext cx="9968968" cy="23892688"/>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6900">
                <a:solidFill>
                  <a:schemeClr val="tx1"/>
                </a:solidFill>
                <a:latin typeface="Arial" charset="0"/>
              </a:defRPr>
            </a:lvl1pPr>
            <a:lvl2pPr marL="742950" indent="-285750" eaLnBrk="0" hangingPunct="0">
              <a:defRPr sz="6900">
                <a:solidFill>
                  <a:schemeClr val="tx1"/>
                </a:solidFill>
                <a:latin typeface="Arial" charset="0"/>
              </a:defRPr>
            </a:lvl2pPr>
            <a:lvl3pPr marL="1143000" indent="-228600" eaLnBrk="0" hangingPunct="0">
              <a:defRPr sz="6900">
                <a:solidFill>
                  <a:schemeClr val="tx1"/>
                </a:solidFill>
                <a:latin typeface="Arial" charset="0"/>
              </a:defRPr>
            </a:lvl3pPr>
            <a:lvl4pPr marL="1600200" indent="-228600" eaLnBrk="0" hangingPunct="0">
              <a:defRPr sz="6900">
                <a:solidFill>
                  <a:schemeClr val="tx1"/>
                </a:solidFill>
                <a:latin typeface="Arial" charset="0"/>
              </a:defRPr>
            </a:lvl4pPr>
            <a:lvl5pPr marL="2057400" indent="-228600" eaLnBrk="0" hangingPunct="0">
              <a:defRPr sz="6900">
                <a:solidFill>
                  <a:schemeClr val="tx1"/>
                </a:solidFill>
                <a:latin typeface="Arial" charset="0"/>
              </a:defRPr>
            </a:lvl5pPr>
            <a:lvl6pPr marL="2514600" indent="-228600" algn="ctr" eaLnBrk="0" fontAlgn="base" hangingPunct="0">
              <a:spcBef>
                <a:spcPct val="0"/>
              </a:spcBef>
              <a:spcAft>
                <a:spcPct val="0"/>
              </a:spcAft>
              <a:defRPr sz="6900">
                <a:solidFill>
                  <a:schemeClr val="tx1"/>
                </a:solidFill>
                <a:latin typeface="Arial" charset="0"/>
              </a:defRPr>
            </a:lvl6pPr>
            <a:lvl7pPr marL="2971800" indent="-228600" algn="ctr" eaLnBrk="0" fontAlgn="base" hangingPunct="0">
              <a:spcBef>
                <a:spcPct val="0"/>
              </a:spcBef>
              <a:spcAft>
                <a:spcPct val="0"/>
              </a:spcAft>
              <a:defRPr sz="6900">
                <a:solidFill>
                  <a:schemeClr val="tx1"/>
                </a:solidFill>
                <a:latin typeface="Arial" charset="0"/>
              </a:defRPr>
            </a:lvl7pPr>
            <a:lvl8pPr marL="3429000" indent="-228600" algn="ctr" eaLnBrk="0" fontAlgn="base" hangingPunct="0">
              <a:spcBef>
                <a:spcPct val="0"/>
              </a:spcBef>
              <a:spcAft>
                <a:spcPct val="0"/>
              </a:spcAft>
              <a:defRPr sz="6900">
                <a:solidFill>
                  <a:schemeClr val="tx1"/>
                </a:solidFill>
                <a:latin typeface="Arial" charset="0"/>
              </a:defRPr>
            </a:lvl8pPr>
            <a:lvl9pPr marL="3886200" indent="-228600" algn="ctr" eaLnBrk="0" fontAlgn="base" hangingPunct="0">
              <a:spcBef>
                <a:spcPct val="0"/>
              </a:spcBef>
              <a:spcAft>
                <a:spcPct val="0"/>
              </a:spcAft>
              <a:defRPr sz="6900">
                <a:solidFill>
                  <a:schemeClr val="tx1"/>
                </a:solidFill>
                <a:latin typeface="Arial" charset="0"/>
              </a:defRPr>
            </a:lvl9pPr>
          </a:lstStyle>
          <a:p>
            <a:pPr eaLnBrk="1" hangingPunct="1"/>
            <a:endParaRPr lang="en-US" altLang="en-US" sz="5802" dirty="0"/>
          </a:p>
        </p:txBody>
      </p:sp>
      <p:sp>
        <p:nvSpPr>
          <p:cNvPr id="25" name="Text Box 19"/>
          <p:cNvSpPr txBox="1">
            <a:spLocks noChangeArrowheads="1"/>
          </p:cNvSpPr>
          <p:nvPr/>
        </p:nvSpPr>
        <p:spPr bwMode="auto">
          <a:xfrm>
            <a:off x="755222" y="7427993"/>
            <a:ext cx="9290933" cy="2070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defTabSz="4389438" eaLnBrk="0" hangingPunct="0">
              <a:defRPr sz="6900">
                <a:solidFill>
                  <a:schemeClr val="tx1"/>
                </a:solidFill>
                <a:latin typeface="Arial" charset="0"/>
              </a:defRPr>
            </a:lvl1pPr>
            <a:lvl2pPr marL="742950" indent="-285750" defTabSz="4389438" eaLnBrk="0" hangingPunct="0">
              <a:defRPr sz="6900">
                <a:solidFill>
                  <a:schemeClr val="tx1"/>
                </a:solidFill>
                <a:latin typeface="Arial" charset="0"/>
              </a:defRPr>
            </a:lvl2pPr>
            <a:lvl3pPr marL="1143000" indent="-228600" defTabSz="4389438" eaLnBrk="0" hangingPunct="0">
              <a:defRPr sz="6900">
                <a:solidFill>
                  <a:schemeClr val="tx1"/>
                </a:solidFill>
                <a:latin typeface="Arial" charset="0"/>
              </a:defRPr>
            </a:lvl3pPr>
            <a:lvl4pPr marL="1600200" indent="-228600" defTabSz="4389438" eaLnBrk="0" hangingPunct="0">
              <a:defRPr sz="6900">
                <a:solidFill>
                  <a:schemeClr val="tx1"/>
                </a:solidFill>
                <a:latin typeface="Arial" charset="0"/>
              </a:defRPr>
            </a:lvl4pPr>
            <a:lvl5pPr marL="2057400" indent="-228600" defTabSz="4389438" eaLnBrk="0" hangingPunct="0">
              <a:defRPr sz="6900">
                <a:solidFill>
                  <a:schemeClr val="tx1"/>
                </a:solidFill>
                <a:latin typeface="Arial" charset="0"/>
              </a:defRPr>
            </a:lvl5pPr>
            <a:lvl6pPr marL="2514600" indent="-228600" algn="ctr" defTabSz="4389438" eaLnBrk="0" fontAlgn="base" hangingPunct="0">
              <a:spcBef>
                <a:spcPct val="0"/>
              </a:spcBef>
              <a:spcAft>
                <a:spcPct val="0"/>
              </a:spcAft>
              <a:defRPr sz="6900">
                <a:solidFill>
                  <a:schemeClr val="tx1"/>
                </a:solidFill>
                <a:latin typeface="Arial" charset="0"/>
              </a:defRPr>
            </a:lvl6pPr>
            <a:lvl7pPr marL="2971800" indent="-228600" algn="ctr" defTabSz="4389438" eaLnBrk="0" fontAlgn="base" hangingPunct="0">
              <a:spcBef>
                <a:spcPct val="0"/>
              </a:spcBef>
              <a:spcAft>
                <a:spcPct val="0"/>
              </a:spcAft>
              <a:defRPr sz="6900">
                <a:solidFill>
                  <a:schemeClr val="tx1"/>
                </a:solidFill>
                <a:latin typeface="Arial" charset="0"/>
              </a:defRPr>
            </a:lvl7pPr>
            <a:lvl8pPr marL="3429000" indent="-228600" algn="ctr" defTabSz="4389438" eaLnBrk="0" fontAlgn="base" hangingPunct="0">
              <a:spcBef>
                <a:spcPct val="0"/>
              </a:spcBef>
              <a:spcAft>
                <a:spcPct val="0"/>
              </a:spcAft>
              <a:defRPr sz="6900">
                <a:solidFill>
                  <a:schemeClr val="tx1"/>
                </a:solidFill>
                <a:latin typeface="Arial" charset="0"/>
              </a:defRPr>
            </a:lvl8pPr>
            <a:lvl9pPr marL="3886200" indent="-228600" algn="ctr" defTabSz="4389438" eaLnBrk="0" fontAlgn="base" hangingPunct="0">
              <a:spcBef>
                <a:spcPct val="0"/>
              </a:spcBef>
              <a:spcAft>
                <a:spcPct val="0"/>
              </a:spcAft>
              <a:defRPr sz="6900">
                <a:solidFill>
                  <a:schemeClr val="tx1"/>
                </a:solidFill>
                <a:latin typeface="Arial" charset="0"/>
              </a:defRPr>
            </a:lvl9pPr>
          </a:lstStyle>
          <a:p>
            <a:pPr algn="r" rtl="1">
              <a:lnSpc>
                <a:spcPct val="95000"/>
              </a:lnSpc>
            </a:pPr>
            <a:r>
              <a:rPr lang="fa-IR" altLang="en-US" sz="2400" dirty="0">
                <a:latin typeface="Times New Roman" pitchFamily="18" charset="0"/>
                <a:cs typeface="B Nazanin" panose="00000400000000000000" pitchFamily="2" charset="-78"/>
              </a:rPr>
              <a:t> ۲- کاربرد </a:t>
            </a:r>
            <a:r>
              <a:rPr lang="fa-IR" altLang="en-US" sz="2400" dirty="0" err="1">
                <a:latin typeface="Times New Roman" pitchFamily="18" charset="0"/>
                <a:cs typeface="B Nazanin" panose="00000400000000000000" pitchFamily="2" charset="-78"/>
              </a:rPr>
              <a:t>سنسور‌های</a:t>
            </a:r>
            <a:r>
              <a:rPr lang="fa-IR" altLang="en-US" sz="2400" dirty="0">
                <a:latin typeface="Times New Roman" pitchFamily="18" charset="0"/>
                <a:cs typeface="B Nazanin" panose="00000400000000000000" pitchFamily="2" charset="-78"/>
              </a:rPr>
              <a:t> مختلف و </a:t>
            </a:r>
            <a:r>
              <a:rPr lang="fa-IR" altLang="en-US" sz="2400" dirty="0" err="1">
                <a:latin typeface="Times New Roman" pitchFamily="18" charset="0"/>
                <a:cs typeface="B Nazanin" panose="00000400000000000000" pitchFamily="2" charset="-78"/>
              </a:rPr>
              <a:t>الگوریتم‌های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دسته‌بندیِ</a:t>
            </a:r>
            <a:r>
              <a:rPr lang="fa-IR" altLang="en-US" sz="2400" dirty="0">
                <a:latin typeface="Times New Roman" pitchFamily="18" charset="0"/>
                <a:cs typeface="B Nazanin" panose="00000400000000000000" pitchFamily="2" charset="-78"/>
              </a:rPr>
              <a:t> گوناگون کالا برای </a:t>
            </a:r>
            <a:r>
              <a:rPr lang="fa-IR" altLang="en-US" sz="2400" dirty="0" err="1">
                <a:latin typeface="Times New Roman" pitchFamily="18" charset="0"/>
                <a:cs typeface="B Nazanin" panose="00000400000000000000" pitchFamily="2" charset="-78"/>
              </a:rPr>
              <a:t>بازشناخت</a:t>
            </a:r>
            <a:r>
              <a:rPr lang="fa-IR" altLang="en-US" sz="2400" dirty="0">
                <a:latin typeface="Times New Roman" pitchFamily="18" charset="0"/>
                <a:cs typeface="B Nazanin" panose="00000400000000000000" pitchFamily="2" charset="-78"/>
              </a:rPr>
              <a:t> از </a:t>
            </a:r>
            <a:r>
              <a:rPr lang="fa-IR" altLang="en-US" sz="2400" dirty="0" err="1">
                <a:latin typeface="Times New Roman" pitchFamily="18" charset="0"/>
                <a:cs typeface="B Nazanin" panose="00000400000000000000" pitchFamily="2" charset="-78"/>
              </a:rPr>
              <a:t>ویژگی‌های</a:t>
            </a:r>
            <a:r>
              <a:rPr lang="fa-IR" altLang="en-US" sz="2400" dirty="0">
                <a:latin typeface="Times New Roman" pitchFamily="18" charset="0"/>
                <a:cs typeface="B Nazanin" panose="00000400000000000000" pitchFamily="2" charset="-78"/>
              </a:rPr>
              <a:t> تصویری و </a:t>
            </a:r>
            <a:r>
              <a:rPr lang="fa-IR" altLang="en-US" sz="2400" dirty="0" err="1">
                <a:latin typeface="Times New Roman" pitchFamily="18" charset="0"/>
                <a:cs typeface="B Nazanin" panose="00000400000000000000" pitchFamily="2" charset="-78"/>
              </a:rPr>
              <a:t>غیرتصوری</a:t>
            </a:r>
            <a:r>
              <a:rPr lang="fa-IR" altLang="en-US" sz="2400" dirty="0">
                <a:latin typeface="Times New Roman" pitchFamily="18" charset="0"/>
                <a:cs typeface="B Nazanin" panose="00000400000000000000" pitchFamily="2" charset="-78"/>
              </a:rPr>
              <a:t> (مانند وزن). مانند محصول </a:t>
            </a:r>
            <a:r>
              <a:rPr lang="en-US" altLang="en-US" sz="2400" dirty="0" err="1">
                <a:latin typeface="Times New Roman" pitchFamily="18" charset="0"/>
                <a:cs typeface="B Nazanin" panose="00000400000000000000" pitchFamily="2" charset="-78"/>
              </a:rPr>
              <a:t>EasyFlow</a:t>
            </a:r>
            <a:r>
              <a:rPr lang="en-US" altLang="en-US" sz="2400" dirty="0">
                <a:latin typeface="Times New Roman" pitchFamily="18" charset="0"/>
                <a:cs typeface="B Nazanin" panose="00000400000000000000" pitchFamily="2" charset="-78"/>
              </a:rPr>
              <a:t> </a:t>
            </a:r>
            <a:r>
              <a:rPr lang="fa-IR" altLang="en-US" sz="2400" dirty="0">
                <a:latin typeface="Times New Roman" pitchFamily="18" charset="0"/>
                <a:cs typeface="B Nazanin" panose="00000400000000000000" pitchFamily="2" charset="-78"/>
              </a:rPr>
              <a:t> از شرکت </a:t>
            </a:r>
            <a:r>
              <a:rPr lang="en-US" altLang="en-US" sz="2400" dirty="0">
                <a:latin typeface="Times New Roman" pitchFamily="18" charset="0"/>
                <a:cs typeface="B Nazanin" panose="00000400000000000000" pitchFamily="2" charset="-78"/>
              </a:rPr>
              <a:t>ITAB</a:t>
            </a:r>
            <a:endParaRPr lang="fa-IR" altLang="en-US" sz="2400" dirty="0">
              <a:latin typeface="Times New Roman" pitchFamily="18" charset="0"/>
              <a:cs typeface="B Nazanin" panose="00000400000000000000" pitchFamily="2" charset="-78"/>
            </a:endParaRP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r>
              <a:rPr lang="fa-IR" altLang="en-US" sz="2400" dirty="0">
                <a:latin typeface="Times New Roman" pitchFamily="18" charset="0"/>
                <a:cs typeface="B Nazanin" panose="00000400000000000000" pitchFamily="2" charset="-78"/>
              </a:rPr>
              <a:t> ۳- استفاده از </a:t>
            </a:r>
            <a:r>
              <a:rPr lang="fa-IR" altLang="en-US" sz="2400" dirty="0" err="1">
                <a:latin typeface="Times New Roman" pitchFamily="18" charset="0"/>
                <a:cs typeface="B Nazanin" panose="00000400000000000000" pitchFamily="2" charset="-78"/>
              </a:rPr>
              <a:t>شبکه‌های</a:t>
            </a:r>
            <a:r>
              <a:rPr lang="fa-IR" altLang="en-US" sz="2400" dirty="0">
                <a:latin typeface="Times New Roman" pitchFamily="18" charset="0"/>
                <a:cs typeface="B Nazanin" panose="00000400000000000000" pitchFamily="2" charset="-78"/>
              </a:rPr>
              <a:t> عصبی عمیق برای </a:t>
            </a:r>
            <a:r>
              <a:rPr lang="fa-IR" altLang="en-US" sz="2400" dirty="0" err="1">
                <a:latin typeface="Times New Roman" pitchFamily="18" charset="0"/>
                <a:cs typeface="B Nazanin" panose="00000400000000000000" pitchFamily="2" charset="-78"/>
              </a:rPr>
              <a:t>بازشناختِ</a:t>
            </a:r>
            <a:r>
              <a:rPr lang="fa-IR" altLang="en-US" sz="2400" dirty="0">
                <a:latin typeface="Times New Roman" pitchFamily="18" charset="0"/>
                <a:cs typeface="B Nazanin" panose="00000400000000000000" pitchFamily="2" charset="-78"/>
              </a:rPr>
              <a:t> کالا</a:t>
            </a: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r>
              <a:rPr lang="fa-IR" altLang="en-US" sz="2400" dirty="0">
                <a:latin typeface="Times New Roman" pitchFamily="18" charset="0"/>
                <a:cs typeface="B Nazanin" panose="00000400000000000000" pitchFamily="2" charset="-78"/>
              </a:rPr>
              <a:t> ۴- استفاده از </a:t>
            </a:r>
            <a:r>
              <a:rPr lang="fa-IR" altLang="en-US" sz="2400" dirty="0" err="1">
                <a:latin typeface="Times New Roman" pitchFamily="18" charset="0"/>
                <a:cs typeface="B Nazanin" panose="00000400000000000000" pitchFamily="2" charset="-78"/>
              </a:rPr>
              <a:t>برچسب‌های</a:t>
            </a:r>
            <a:r>
              <a:rPr lang="fa-IR" altLang="en-US" sz="2400" dirty="0">
                <a:latin typeface="Times New Roman" pitchFamily="18" charset="0"/>
                <a:cs typeface="B Nazanin" panose="00000400000000000000" pitchFamily="2" charset="-78"/>
              </a:rPr>
              <a:t> </a:t>
            </a:r>
            <a:r>
              <a:rPr lang="en-US" altLang="en-US" sz="2400" dirty="0">
                <a:latin typeface="Times New Roman" pitchFamily="18" charset="0"/>
                <a:cs typeface="B Nazanin" panose="00000400000000000000" pitchFamily="2" charset="-78"/>
              </a:rPr>
              <a:t>RFID</a:t>
            </a:r>
            <a:r>
              <a:rPr lang="fa-IR" altLang="en-US" sz="2400" dirty="0" err="1">
                <a:latin typeface="Times New Roman" pitchFamily="18" charset="0"/>
                <a:cs typeface="B Nazanin" panose="00000400000000000000" pitchFamily="2" charset="-78"/>
              </a:rPr>
              <a:t>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ارزان‌قیمت</a:t>
            </a:r>
            <a:r>
              <a:rPr lang="fa-IR" altLang="en-US" sz="2400" dirty="0">
                <a:latin typeface="Times New Roman" pitchFamily="18" charset="0"/>
                <a:cs typeface="B Nazanin" panose="00000400000000000000" pitchFamily="2" charset="-78"/>
              </a:rPr>
              <a:t> </a:t>
            </a: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r>
              <a:rPr lang="fa-IR" altLang="en-US" sz="2400" dirty="0">
                <a:latin typeface="Times New Roman" pitchFamily="18" charset="0"/>
                <a:cs typeface="B Nazanin" panose="00000400000000000000" pitchFamily="2" charset="-78"/>
              </a:rPr>
              <a:t>هدف در این </a:t>
            </a:r>
            <a:r>
              <a:rPr lang="fa-IR" altLang="en-US" sz="2400" dirty="0" err="1">
                <a:latin typeface="Times New Roman" pitchFamily="18" charset="0"/>
                <a:cs typeface="B Nazanin" panose="00000400000000000000" pitchFamily="2" charset="-78"/>
              </a:rPr>
              <a:t>جستار</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جست‌وجو</a:t>
            </a:r>
            <a:r>
              <a:rPr lang="fa-IR" altLang="en-US" sz="2400" dirty="0">
                <a:latin typeface="Times New Roman" pitchFamily="18" charset="0"/>
                <a:cs typeface="B Nazanin" panose="00000400000000000000" pitchFamily="2" charset="-78"/>
              </a:rPr>
              <a:t> و </a:t>
            </a:r>
            <a:r>
              <a:rPr lang="fa-IR" altLang="en-US" sz="2400" dirty="0" err="1">
                <a:latin typeface="Times New Roman" pitchFamily="18" charset="0"/>
                <a:cs typeface="B Nazanin" panose="00000400000000000000" pitchFamily="2" charset="-78"/>
              </a:rPr>
              <a:t>امکان‌سنجی</a:t>
            </a:r>
            <a:endParaRPr lang="fa-IR" altLang="en-US" sz="2400" dirty="0">
              <a:latin typeface="Times New Roman" pitchFamily="18" charset="0"/>
              <a:cs typeface="B Nazanin" panose="00000400000000000000" pitchFamily="2" charset="-78"/>
            </a:endParaRPr>
          </a:p>
          <a:p>
            <a:pPr algn="r" rtl="1">
              <a:lnSpc>
                <a:spcPct val="95000"/>
              </a:lnSpc>
            </a:pPr>
            <a:r>
              <a:rPr lang="fa-IR" altLang="en-US" sz="2400" dirty="0">
                <a:latin typeface="Times New Roman" pitchFamily="18" charset="0"/>
                <a:cs typeface="B Nazanin" panose="00000400000000000000" pitchFamily="2" charset="-78"/>
              </a:rPr>
              <a:t> رویکردهای ممکن و بررسی </a:t>
            </a:r>
            <a:r>
              <a:rPr lang="fa-IR" altLang="en-US" sz="2400" dirty="0" err="1">
                <a:latin typeface="Times New Roman" pitchFamily="18" charset="0"/>
                <a:cs typeface="B Nazanin" panose="00000400000000000000" pitchFamily="2" charset="-78"/>
              </a:rPr>
              <a:t>چالش‌های</a:t>
            </a:r>
            <a:r>
              <a:rPr lang="fa-IR" altLang="en-US" sz="2400" dirty="0">
                <a:latin typeface="Times New Roman" pitchFamily="18" charset="0"/>
                <a:cs typeface="B Nazanin" panose="00000400000000000000" pitchFamily="2" charset="-78"/>
              </a:rPr>
              <a:t> پیش روی</a:t>
            </a:r>
          </a:p>
          <a:p>
            <a:pPr algn="r" rtl="1">
              <a:lnSpc>
                <a:spcPct val="95000"/>
              </a:lnSpc>
            </a:pPr>
            <a:r>
              <a:rPr lang="fa-IR" altLang="en-US" sz="2400" dirty="0">
                <a:latin typeface="Times New Roman" pitchFamily="18" charset="0"/>
                <a:cs typeface="B Nazanin" panose="00000400000000000000" pitchFamily="2" charset="-78"/>
              </a:rPr>
              <a:t> هر کدام از </a:t>
            </a:r>
            <a:r>
              <a:rPr lang="fa-IR" altLang="en-US" sz="2400" dirty="0" err="1">
                <a:latin typeface="Times New Roman" pitchFamily="18" charset="0"/>
                <a:cs typeface="B Nazanin" panose="00000400000000000000" pitchFamily="2" charset="-78"/>
              </a:rPr>
              <a:t>روش‌ها</a:t>
            </a:r>
            <a:r>
              <a:rPr lang="fa-IR" altLang="en-US" sz="2400" dirty="0">
                <a:latin typeface="Times New Roman" pitchFamily="18" charset="0"/>
                <a:cs typeface="B Nazanin" panose="00000400000000000000" pitchFamily="2" charset="-78"/>
              </a:rPr>
              <a:t> برای </a:t>
            </a:r>
            <a:r>
              <a:rPr lang="fa-IR" altLang="en-US" sz="2400" dirty="0" err="1">
                <a:latin typeface="Times New Roman" pitchFamily="18" charset="0"/>
                <a:cs typeface="B Nazanin" panose="00000400000000000000" pitchFamily="2" charset="-78"/>
              </a:rPr>
              <a:t>پیاده‌سازی</a:t>
            </a:r>
            <a:r>
              <a:rPr lang="fa-IR" altLang="en-US" sz="2400" dirty="0">
                <a:latin typeface="Times New Roman" pitchFamily="18" charset="0"/>
                <a:cs typeface="B Nazanin" panose="00000400000000000000" pitchFamily="2" charset="-78"/>
              </a:rPr>
              <a:t>  صنعتی و </a:t>
            </a:r>
          </a:p>
          <a:p>
            <a:pPr algn="r" rtl="1">
              <a:lnSpc>
                <a:spcPct val="95000"/>
              </a:lnSpc>
            </a:pPr>
            <a:r>
              <a:rPr lang="fa-IR" altLang="en-US" sz="2400" dirty="0" err="1">
                <a:latin typeface="Times New Roman" pitchFamily="18" charset="0"/>
                <a:cs typeface="B Nazanin" panose="00000400000000000000" pitchFamily="2" charset="-78"/>
              </a:rPr>
              <a:t>پیاده‌سازی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بخش‌هایی</a:t>
            </a:r>
            <a:r>
              <a:rPr lang="fa-IR" altLang="en-US" sz="2400" dirty="0">
                <a:latin typeface="Times New Roman" pitchFamily="18" charset="0"/>
                <a:cs typeface="B Nazanin" panose="00000400000000000000" pitchFamily="2" charset="-78"/>
              </a:rPr>
              <a:t> از این سیستم است.</a:t>
            </a:r>
            <a:endParaRPr lang="en-US" altLang="en-US" sz="2400" b="1" dirty="0">
              <a:latin typeface="Times New Roman" pitchFamily="18" charset="0"/>
              <a:cs typeface="B Nazanin" panose="00000400000000000000" pitchFamily="2" charset="-78"/>
            </a:endParaRPr>
          </a:p>
          <a:p>
            <a:pPr algn="r" rtl="1"/>
            <a:endParaRPr lang="fa-IR" altLang="en-US" sz="2400" dirty="0">
              <a:latin typeface="Times New Roman" pitchFamily="18" charset="0"/>
              <a:cs typeface="B Nazanin" panose="00000400000000000000" pitchFamily="2" charset="-78"/>
            </a:endParaRPr>
          </a:p>
          <a:p>
            <a:pPr algn="r" rtl="1"/>
            <a:r>
              <a:rPr lang="fa-IR" altLang="en-US" sz="2400" b="1" dirty="0" err="1">
                <a:latin typeface="Times New Roman" pitchFamily="18" charset="0"/>
                <a:cs typeface="B Nazanin" panose="00000400000000000000" pitchFamily="2" charset="-78"/>
              </a:rPr>
              <a:t>چالش‌هایِ</a:t>
            </a:r>
            <a:r>
              <a:rPr lang="fa-IR" altLang="en-US" sz="2400" b="1" dirty="0">
                <a:latin typeface="Times New Roman" pitchFamily="18" charset="0"/>
                <a:cs typeface="B Nazanin" panose="00000400000000000000" pitchFamily="2" charset="-78"/>
              </a:rPr>
              <a:t>‌ </a:t>
            </a:r>
            <a:r>
              <a:rPr lang="fa-IR" altLang="en-US" sz="2400" b="1" dirty="0" err="1">
                <a:latin typeface="Times New Roman" pitchFamily="18" charset="0"/>
                <a:cs typeface="B Nazanin" panose="00000400000000000000" pitchFamily="2" charset="-78"/>
              </a:rPr>
              <a:t>پیشرویِ</a:t>
            </a:r>
            <a:r>
              <a:rPr lang="fa-IR" altLang="en-US" sz="2400" b="1" dirty="0">
                <a:latin typeface="Times New Roman" pitchFamily="18" charset="0"/>
                <a:cs typeface="B Nazanin" panose="00000400000000000000" pitchFamily="2" charset="-78"/>
              </a:rPr>
              <a:t> رویکردهای موجود</a:t>
            </a:r>
          </a:p>
          <a:p>
            <a:pPr algn="r" rtl="1"/>
            <a:r>
              <a:rPr lang="fa-IR" altLang="en-US" sz="2400" dirty="0">
                <a:latin typeface="Times New Roman" pitchFamily="18" charset="0"/>
                <a:cs typeface="B Nazanin" panose="00000400000000000000" pitchFamily="2" charset="-78"/>
              </a:rPr>
              <a:t>برای طراحی یک </a:t>
            </a:r>
            <a:r>
              <a:rPr lang="fa-IR" altLang="en-US" sz="2400" dirty="0" err="1">
                <a:latin typeface="Times New Roman" pitchFamily="18" charset="0"/>
                <a:cs typeface="B Nazanin" panose="00000400000000000000" pitchFamily="2" charset="-78"/>
              </a:rPr>
              <a:t>سیستمِ</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خودکارِ</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تشخیصِ</a:t>
            </a:r>
            <a:r>
              <a:rPr lang="fa-IR" altLang="en-US" sz="2400" dirty="0">
                <a:latin typeface="Times New Roman" pitchFamily="18" charset="0"/>
                <a:cs typeface="B Nazanin" panose="00000400000000000000" pitchFamily="2" charset="-78"/>
              </a:rPr>
              <a:t> محصول </a:t>
            </a:r>
            <a:r>
              <a:rPr lang="fa-IR" altLang="en-US" sz="2400" dirty="0" err="1">
                <a:latin typeface="Times New Roman" pitchFamily="18" charset="0"/>
                <a:cs typeface="B Nazanin" panose="00000400000000000000" pitchFamily="2" charset="-78"/>
              </a:rPr>
              <a:t>برپایه‌ی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بارکد</a:t>
            </a:r>
            <a:r>
              <a:rPr lang="fa-IR" altLang="en-US" sz="2400" dirty="0">
                <a:latin typeface="Times New Roman" pitchFamily="18" charset="0"/>
                <a:cs typeface="B Nazanin" panose="00000400000000000000" pitchFamily="2" charset="-78"/>
              </a:rPr>
              <a:t>، بایستی جایگاه و زوایای </a:t>
            </a:r>
            <a:r>
              <a:rPr lang="fa-IR" altLang="en-US" sz="2400" dirty="0" err="1">
                <a:latin typeface="Times New Roman" pitchFamily="18" charset="0"/>
                <a:cs typeface="B Nazanin" panose="00000400000000000000" pitchFamily="2" charset="-78"/>
              </a:rPr>
              <a:t>دوربین‌های</a:t>
            </a:r>
            <a:r>
              <a:rPr lang="fa-IR" altLang="en-US" sz="2400" dirty="0">
                <a:latin typeface="Times New Roman" pitchFamily="18" charset="0"/>
                <a:cs typeface="B Nazanin" panose="00000400000000000000" pitchFamily="2" charset="-78"/>
              </a:rPr>
              <a:t> نوری و </a:t>
            </a:r>
            <a:r>
              <a:rPr lang="fa-IR" altLang="en-US" sz="2400" dirty="0" err="1">
                <a:latin typeface="Times New Roman" pitchFamily="18" charset="0"/>
                <a:cs typeface="B Nazanin" panose="00000400000000000000" pitchFamily="2" charset="-78"/>
              </a:rPr>
              <a:t>آیینه‌ها</a:t>
            </a:r>
            <a:r>
              <a:rPr lang="fa-IR" altLang="en-US" sz="2400" dirty="0">
                <a:latin typeface="Times New Roman" pitchFamily="18" charset="0"/>
                <a:cs typeface="B Nazanin" panose="00000400000000000000" pitchFamily="2" charset="-78"/>
              </a:rPr>
              <a:t> (در صورت وجود) </a:t>
            </a:r>
            <a:r>
              <a:rPr lang="fa-IR" altLang="en-US" sz="2400" dirty="0" err="1">
                <a:latin typeface="Times New Roman" pitchFamily="18" charset="0"/>
                <a:cs typeface="B Nazanin" panose="00000400000000000000" pitchFamily="2" charset="-78"/>
              </a:rPr>
              <a:t>محسابه</a:t>
            </a:r>
            <a:r>
              <a:rPr lang="fa-IR" altLang="en-US" sz="2400" dirty="0">
                <a:latin typeface="Times New Roman" pitchFamily="18" charset="0"/>
                <a:cs typeface="B Nazanin" panose="00000400000000000000" pitchFamily="2" charset="-78"/>
              </a:rPr>
              <a:t> و مشخص شود، </a:t>
            </a:r>
            <a:r>
              <a:rPr lang="fa-IR" altLang="en-US" sz="2400" dirty="0" err="1">
                <a:latin typeface="Times New Roman" pitchFamily="18" charset="0"/>
                <a:cs typeface="B Nazanin" panose="00000400000000000000" pitchFamily="2" charset="-78"/>
              </a:rPr>
              <a:t>زاویه‌ی</a:t>
            </a:r>
            <a:r>
              <a:rPr lang="fa-IR" altLang="en-US" sz="2400" dirty="0">
                <a:latin typeface="Times New Roman" pitchFamily="18" charset="0"/>
                <a:cs typeface="B Nazanin" panose="00000400000000000000" pitchFamily="2" charset="-78"/>
              </a:rPr>
              <a:t> هر دوربین با سطح </a:t>
            </a:r>
            <a:r>
              <a:rPr lang="fa-IR" altLang="en-US" sz="2400" dirty="0" err="1">
                <a:latin typeface="Times New Roman" pitchFamily="18" charset="0"/>
                <a:cs typeface="B Nazanin" panose="00000400000000000000" pitchFamily="2" charset="-78"/>
              </a:rPr>
              <a:t>عکس‌گرفته</a:t>
            </a:r>
            <a:r>
              <a:rPr lang="fa-IR" altLang="en-US" sz="2400" dirty="0">
                <a:latin typeface="Times New Roman" pitchFamily="18" charset="0"/>
                <a:cs typeface="B Nazanin" panose="00000400000000000000" pitchFamily="2" charset="-78"/>
              </a:rPr>
              <a:t> شده باید با </a:t>
            </a:r>
            <a:r>
              <a:rPr lang="fa-IR" altLang="en-US" sz="2400" dirty="0" err="1">
                <a:latin typeface="Times New Roman" pitchFamily="18" charset="0"/>
                <a:cs typeface="B Nazanin" panose="00000400000000000000" pitchFamily="2" charset="-78"/>
              </a:rPr>
              <a:t>تبدیل‌های</a:t>
            </a:r>
            <a:r>
              <a:rPr lang="fa-IR" altLang="en-US" sz="2400" dirty="0">
                <a:latin typeface="Times New Roman" pitchFamily="18" charset="0"/>
                <a:cs typeface="B Nazanin" panose="00000400000000000000" pitchFamily="2" charset="-78"/>
              </a:rPr>
              <a:t> هندسی خنثی شود و با </a:t>
            </a:r>
            <a:r>
              <a:rPr lang="fa-IR" altLang="en-US" sz="2400" dirty="0" err="1">
                <a:latin typeface="Times New Roman" pitchFamily="18" charset="0"/>
                <a:cs typeface="B Nazanin" panose="00000400000000000000" pitchFamily="2" charset="-78"/>
              </a:rPr>
              <a:t>الگوریتم‌های</a:t>
            </a:r>
            <a:r>
              <a:rPr lang="fa-IR" altLang="en-US" sz="2400" dirty="0">
                <a:latin typeface="Times New Roman" pitchFamily="18" charset="0"/>
                <a:cs typeface="B Nazanin" panose="00000400000000000000" pitchFamily="2" charset="-78"/>
              </a:rPr>
              <a:t> تشخیص جایگاه </a:t>
            </a:r>
            <a:r>
              <a:rPr lang="fa-IR" altLang="en-US" sz="2400" dirty="0" err="1">
                <a:latin typeface="Times New Roman" pitchFamily="18" charset="0"/>
                <a:cs typeface="B Nazanin" panose="00000400000000000000" pitchFamily="2" charset="-78"/>
              </a:rPr>
              <a:t>بارکد</a:t>
            </a:r>
            <a:r>
              <a:rPr lang="fa-IR" altLang="en-US" sz="2400" dirty="0">
                <a:latin typeface="Times New Roman" pitchFamily="18" charset="0"/>
                <a:cs typeface="B Nazanin" panose="00000400000000000000" pitchFamily="2" charset="-78"/>
              </a:rPr>
              <a:t>، کاهش </a:t>
            </a:r>
            <a:r>
              <a:rPr lang="en-US" altLang="en-US" sz="2400" dirty="0">
                <a:latin typeface="Times New Roman" pitchFamily="18" charset="0"/>
                <a:cs typeface="B Nazanin" panose="00000400000000000000" pitchFamily="2" charset="-78"/>
              </a:rPr>
              <a:t>noise</a:t>
            </a:r>
            <a:r>
              <a:rPr lang="fa-IR" altLang="en-US" sz="2400" dirty="0">
                <a:latin typeface="Times New Roman" pitchFamily="18" charset="0"/>
                <a:cs typeface="B Nazanin" panose="00000400000000000000" pitchFamily="2" charset="-78"/>
              </a:rPr>
              <a:t> و تشخیص </a:t>
            </a:r>
            <a:r>
              <a:rPr lang="fa-IR" altLang="en-US" sz="2400" dirty="0" err="1">
                <a:latin typeface="Times New Roman" pitchFamily="18" charset="0"/>
                <a:cs typeface="B Nazanin" panose="00000400000000000000" pitchFamily="2" charset="-78"/>
              </a:rPr>
              <a:t>بارکد</a:t>
            </a:r>
            <a:r>
              <a:rPr lang="fa-IR" altLang="en-US" sz="2400" dirty="0">
                <a:latin typeface="Times New Roman" pitchFamily="18" charset="0"/>
                <a:cs typeface="B Nazanin" panose="00000400000000000000" pitchFamily="2" charset="-78"/>
              </a:rPr>
              <a:t> در زوایای مختلف، درصد موفقیت در تشخیص کالا بالا برود. در این </a:t>
            </a:r>
            <a:r>
              <a:rPr lang="fa-IR" altLang="en-US" sz="2400" dirty="0" err="1">
                <a:latin typeface="Times New Roman" pitchFamily="18" charset="0"/>
                <a:cs typeface="B Nazanin" panose="00000400000000000000" pitchFamily="2" charset="-78"/>
              </a:rPr>
              <a:t>جستار</a:t>
            </a:r>
            <a:r>
              <a:rPr lang="fa-IR" altLang="en-US" sz="2400" dirty="0">
                <a:latin typeface="Times New Roman" pitchFamily="18" charset="0"/>
                <a:cs typeface="B Nazanin" panose="00000400000000000000" pitchFamily="2" charset="-78"/>
              </a:rPr>
              <a:t> تلاش شده </a:t>
            </a:r>
            <a:r>
              <a:rPr lang="fa-IR" altLang="en-US" sz="2400" dirty="0" err="1">
                <a:latin typeface="Times New Roman" pitchFamily="18" charset="0"/>
                <a:cs typeface="B Nazanin" panose="00000400000000000000" pitchFamily="2" charset="-78"/>
              </a:rPr>
              <a:t>راه‌حل‌هایی</a:t>
            </a:r>
            <a:r>
              <a:rPr lang="fa-IR" altLang="en-US" sz="2400" dirty="0">
                <a:latin typeface="Times New Roman" pitchFamily="18" charset="0"/>
                <a:cs typeface="B Nazanin" panose="00000400000000000000" pitchFamily="2" charset="-78"/>
              </a:rPr>
              <a:t> برای هر یک از این </a:t>
            </a:r>
            <a:r>
              <a:rPr lang="fa-IR" altLang="en-US" sz="2400" dirty="0" err="1">
                <a:latin typeface="Times New Roman" pitchFamily="18" charset="0"/>
                <a:cs typeface="B Nazanin" panose="00000400000000000000" pitchFamily="2" charset="-78"/>
              </a:rPr>
              <a:t>چالش‌ها</a:t>
            </a:r>
            <a:r>
              <a:rPr lang="fa-IR" altLang="en-US" sz="2400" dirty="0">
                <a:latin typeface="Times New Roman" pitchFamily="18" charset="0"/>
                <a:cs typeface="B Nazanin" panose="00000400000000000000" pitchFamily="2" charset="-78"/>
              </a:rPr>
              <a:t> ارائه شود. </a:t>
            </a:r>
          </a:p>
          <a:p>
            <a:pPr algn="r" rtl="1"/>
            <a:r>
              <a:rPr lang="fa-IR" altLang="en-US" sz="2400" dirty="0">
                <a:latin typeface="Times New Roman" pitchFamily="18" charset="0"/>
                <a:cs typeface="B Nazanin" panose="00000400000000000000" pitchFamily="2" charset="-78"/>
              </a:rPr>
              <a:t>برای طراحی یک سیستم </a:t>
            </a:r>
            <a:r>
              <a:rPr lang="fa-IR" altLang="en-US" sz="2400" dirty="0" err="1">
                <a:latin typeface="Times New Roman" pitchFamily="18" charset="0"/>
                <a:cs typeface="B Nazanin" panose="00000400000000000000" pitchFamily="2" charset="-78"/>
              </a:rPr>
              <a:t>غیرمبتنی</a:t>
            </a:r>
            <a:r>
              <a:rPr lang="fa-IR" altLang="en-US" sz="2400" dirty="0">
                <a:latin typeface="Times New Roman" pitchFamily="18" charset="0"/>
                <a:cs typeface="B Nazanin" panose="00000400000000000000" pitchFamily="2" charset="-78"/>
              </a:rPr>
              <a:t> بر </a:t>
            </a:r>
            <a:r>
              <a:rPr lang="fa-IR" altLang="en-US" sz="2400" dirty="0" err="1">
                <a:latin typeface="Times New Roman" pitchFamily="18" charset="0"/>
                <a:cs typeface="B Nazanin" panose="00000400000000000000" pitchFamily="2" charset="-78"/>
              </a:rPr>
              <a:t>بارکد</a:t>
            </a:r>
            <a:r>
              <a:rPr lang="fa-IR" altLang="en-US" sz="2400" dirty="0">
                <a:latin typeface="Times New Roman" pitchFamily="18" charset="0"/>
                <a:cs typeface="B Nazanin" panose="00000400000000000000" pitchFamily="2" charset="-78"/>
              </a:rPr>
              <a:t> و </a:t>
            </a:r>
            <a:r>
              <a:rPr lang="fa-IR" altLang="en-US" sz="2400" dirty="0" err="1">
                <a:latin typeface="Times New Roman" pitchFamily="18" charset="0"/>
                <a:cs typeface="B Nazanin" panose="00000400000000000000" pitchFamily="2" charset="-78"/>
              </a:rPr>
              <a:t>برپایه‌ی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ویژگی‌های</a:t>
            </a:r>
            <a:r>
              <a:rPr lang="fa-IR" altLang="en-US" sz="2400" dirty="0">
                <a:latin typeface="Times New Roman" pitchFamily="18" charset="0"/>
                <a:cs typeface="B Nazanin" panose="00000400000000000000" pitchFamily="2" charset="-78"/>
              </a:rPr>
              <a:t> تصویری و </a:t>
            </a:r>
            <a:r>
              <a:rPr lang="fa-IR" altLang="en-US" sz="2400" dirty="0" err="1">
                <a:latin typeface="Times New Roman" pitchFamily="18" charset="0"/>
                <a:cs typeface="B Nazanin" panose="00000400000000000000" pitchFamily="2" charset="-78"/>
              </a:rPr>
              <a:t>غیرتصویری</a:t>
            </a:r>
            <a:r>
              <a:rPr lang="fa-IR" altLang="en-US" sz="2400" dirty="0">
                <a:latin typeface="Times New Roman" pitchFamily="18" charset="0"/>
                <a:cs typeface="B Nazanin" panose="00000400000000000000" pitchFamily="2" charset="-78"/>
              </a:rPr>
              <a:t>، نیاز به شناسایی </a:t>
            </a:r>
            <a:r>
              <a:rPr lang="fa-IR" altLang="en-US" sz="2400" dirty="0" err="1">
                <a:latin typeface="Times New Roman" pitchFamily="18" charset="0"/>
                <a:cs typeface="B Nazanin" panose="00000400000000000000" pitchFamily="2" charset="-78"/>
              </a:rPr>
              <a:t>ویژگی‌های</a:t>
            </a:r>
            <a:r>
              <a:rPr lang="fa-IR" altLang="en-US" sz="2400" dirty="0">
                <a:latin typeface="Times New Roman" pitchFamily="18" charset="0"/>
                <a:cs typeface="B Nazanin" panose="00000400000000000000" pitchFamily="2" charset="-78"/>
              </a:rPr>
              <a:t> مناسب برای استخراج از تصویر ، طراحی و </a:t>
            </a:r>
            <a:r>
              <a:rPr lang="fa-IR" altLang="en-US" sz="2400" dirty="0" err="1">
                <a:latin typeface="Times New Roman" pitchFamily="18" charset="0"/>
                <a:cs typeface="B Nazanin" panose="00000400000000000000" pitchFamily="2" charset="-78"/>
              </a:rPr>
              <a:t>پیاده‌سازی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الگوریتم‌های</a:t>
            </a:r>
            <a:r>
              <a:rPr lang="fa-IR" altLang="en-US" sz="2400" dirty="0">
                <a:latin typeface="Times New Roman" pitchFamily="18" charset="0"/>
                <a:cs typeface="B Nazanin" panose="00000400000000000000" pitchFamily="2" charset="-78"/>
              </a:rPr>
              <a:t> مناسب برای </a:t>
            </a:r>
            <a:r>
              <a:rPr lang="fa-IR" altLang="en-US" sz="2400" dirty="0" err="1">
                <a:latin typeface="Times New Roman" pitchFamily="18" charset="0"/>
                <a:cs typeface="B Nazanin" panose="00000400000000000000" pitchFamily="2" charset="-78"/>
              </a:rPr>
              <a:t>برگیری</a:t>
            </a:r>
            <a:r>
              <a:rPr lang="fa-IR" altLang="en-US" sz="2400" dirty="0">
                <a:latin typeface="Times New Roman" pitchFamily="18" charset="0"/>
                <a:cs typeface="B Nazanin" panose="00000400000000000000" pitchFamily="2" charset="-78"/>
              </a:rPr>
              <a:t> این </a:t>
            </a:r>
            <a:r>
              <a:rPr lang="fa-IR" altLang="en-US" sz="2400" dirty="0" err="1">
                <a:latin typeface="Times New Roman" pitchFamily="18" charset="0"/>
                <a:cs typeface="B Nazanin" panose="00000400000000000000" pitchFamily="2" charset="-78"/>
              </a:rPr>
              <a:t>ویژگی‌ها</a:t>
            </a:r>
            <a:r>
              <a:rPr lang="fa-IR" altLang="en-US" sz="2400" dirty="0">
                <a:latin typeface="Times New Roman" pitchFamily="18" charset="0"/>
                <a:cs typeface="B Nazanin" panose="00000400000000000000" pitchFamily="2" charset="-78"/>
              </a:rPr>
              <a:t>  و طراحی </a:t>
            </a:r>
            <a:r>
              <a:rPr lang="fa-IR" altLang="en-US" sz="2400" dirty="0" err="1">
                <a:latin typeface="Times New Roman" pitchFamily="18" charset="0"/>
                <a:cs typeface="B Nazanin" panose="00000400000000000000" pitchFamily="2" charset="-78"/>
              </a:rPr>
              <a:t>دسته‌بند</a:t>
            </a:r>
            <a:r>
              <a:rPr lang="fa-IR" altLang="en-US" sz="2400" dirty="0">
                <a:latin typeface="Times New Roman" pitchFamily="18" charset="0"/>
                <a:cs typeface="B Nazanin" panose="00000400000000000000" pitchFamily="2" charset="-78"/>
              </a:rPr>
              <a:t> های مناسب و ترکیب‌ </a:t>
            </a:r>
            <a:r>
              <a:rPr lang="fa-IR" altLang="en-US" sz="2400" dirty="0" err="1">
                <a:latin typeface="Times New Roman" pitchFamily="18" charset="0"/>
                <a:cs typeface="B Nazanin" panose="00000400000000000000" pitchFamily="2" charset="-78"/>
              </a:rPr>
              <a:t>آن‌ها</a:t>
            </a:r>
            <a:r>
              <a:rPr lang="fa-IR" altLang="en-US" sz="2400" dirty="0">
                <a:latin typeface="Times New Roman" pitchFamily="18" charset="0"/>
                <a:cs typeface="B Nazanin" panose="00000400000000000000" pitchFamily="2" charset="-78"/>
              </a:rPr>
              <a:t> می‌باشد. به نظر </a:t>
            </a:r>
            <a:r>
              <a:rPr lang="fa-IR" altLang="en-US" sz="2400" dirty="0" err="1">
                <a:latin typeface="Times New Roman" pitchFamily="18" charset="0"/>
                <a:cs typeface="B Nazanin" panose="00000400000000000000" pitchFamily="2" charset="-78"/>
              </a:rPr>
              <a:t>می‌آید</a:t>
            </a:r>
            <a:r>
              <a:rPr lang="fa-IR" altLang="en-US" sz="2400" dirty="0">
                <a:latin typeface="Times New Roman" pitchFamily="18" charset="0"/>
                <a:cs typeface="B Nazanin" panose="00000400000000000000" pitchFamily="2" charset="-78"/>
              </a:rPr>
              <a:t> طیف رنگی، شکل </a:t>
            </a:r>
            <a:r>
              <a:rPr lang="fa-IR" altLang="en-US" sz="2400" dirty="0" err="1">
                <a:latin typeface="Times New Roman" pitchFamily="18" charset="0"/>
                <a:cs typeface="B Nazanin" panose="00000400000000000000" pitchFamily="2" charset="-78"/>
              </a:rPr>
              <a:t>سه‌بعدی</a:t>
            </a:r>
            <a:r>
              <a:rPr lang="fa-IR" altLang="en-US" sz="2400" dirty="0">
                <a:latin typeface="Times New Roman" pitchFamily="18" charset="0"/>
                <a:cs typeface="B Nazanin" panose="00000400000000000000" pitchFamily="2" charset="-78"/>
              </a:rPr>
              <a:t> و حجم از </a:t>
            </a:r>
            <a:r>
              <a:rPr lang="fa-IR" altLang="en-US" sz="2400" dirty="0" err="1">
                <a:latin typeface="Times New Roman" pitchFamily="18" charset="0"/>
                <a:cs typeface="B Nazanin" panose="00000400000000000000" pitchFamily="2" charset="-78"/>
              </a:rPr>
              <a:t>ویژگی‌هایی</a:t>
            </a:r>
            <a:r>
              <a:rPr lang="fa-IR" altLang="en-US" sz="2400" dirty="0">
                <a:latin typeface="Times New Roman" pitchFamily="18" charset="0"/>
                <a:cs typeface="B Nazanin" panose="00000400000000000000" pitchFamily="2" charset="-78"/>
              </a:rPr>
              <a:t> باشند که </a:t>
            </a:r>
            <a:r>
              <a:rPr lang="fa-IR" altLang="en-US" sz="2400" dirty="0" err="1">
                <a:latin typeface="Times New Roman" pitchFamily="18" charset="0"/>
                <a:cs typeface="B Nazanin" panose="00000400000000000000" pitchFamily="2" charset="-78"/>
              </a:rPr>
              <a:t>برگیری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آن‌ها</a:t>
            </a:r>
            <a:r>
              <a:rPr lang="fa-IR" altLang="en-US" sz="2400" dirty="0">
                <a:latin typeface="Times New Roman" pitchFamily="18" charset="0"/>
                <a:cs typeface="B Nazanin" panose="00000400000000000000" pitchFamily="2" charset="-78"/>
              </a:rPr>
              <a:t> مفید باشد. همچنین وزن جسم </a:t>
            </a:r>
            <a:r>
              <a:rPr lang="fa-IR" altLang="en-US" sz="2400" dirty="0" err="1">
                <a:latin typeface="Times New Roman" pitchFamily="18" charset="0"/>
                <a:cs typeface="B Nazanin" panose="00000400000000000000" pitchFamily="2" charset="-78"/>
              </a:rPr>
              <a:t>می‌تواند</a:t>
            </a:r>
            <a:r>
              <a:rPr lang="fa-IR" altLang="en-US" sz="2400" dirty="0">
                <a:latin typeface="Times New Roman" pitchFamily="18" charset="0"/>
                <a:cs typeface="B Nazanin" panose="00000400000000000000" pitchFamily="2" charset="-78"/>
              </a:rPr>
              <a:t> به </a:t>
            </a:r>
            <a:r>
              <a:rPr lang="fa-IR" altLang="en-US" sz="2400" dirty="0" err="1">
                <a:latin typeface="Times New Roman" pitchFamily="18" charset="0"/>
                <a:cs typeface="B Nazanin" panose="00000400000000000000" pitchFamily="2" charset="-78"/>
              </a:rPr>
              <a:t>دسته‌بندی</a:t>
            </a:r>
            <a:r>
              <a:rPr lang="fa-IR" altLang="en-US" sz="2400" dirty="0">
                <a:latin typeface="Times New Roman" pitchFamily="18" charset="0"/>
                <a:cs typeface="B Nazanin" panose="00000400000000000000" pitchFamily="2" charset="-78"/>
              </a:rPr>
              <a:t> بهتر محصولات کمک کند. </a:t>
            </a:r>
          </a:p>
          <a:p>
            <a:pPr algn="r" rtl="1"/>
            <a:r>
              <a:rPr lang="fa-IR" altLang="en-US" sz="2400" dirty="0">
                <a:latin typeface="Times New Roman" pitchFamily="18" charset="0"/>
                <a:cs typeface="B Nazanin" panose="00000400000000000000" pitchFamily="2" charset="-78"/>
              </a:rPr>
              <a:t>طراحی چنین سیستمی بر </a:t>
            </a:r>
            <a:r>
              <a:rPr lang="fa-IR" altLang="en-US" sz="2400" dirty="0" err="1">
                <a:latin typeface="Times New Roman" pitchFamily="18" charset="0"/>
                <a:cs typeface="B Nazanin" panose="00000400000000000000" pitchFamily="2" charset="-78"/>
              </a:rPr>
              <a:t>پایه‌ی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شبکه‌های</a:t>
            </a:r>
            <a:r>
              <a:rPr lang="fa-IR" altLang="en-US" sz="2400" dirty="0">
                <a:latin typeface="Times New Roman" pitchFamily="18" charset="0"/>
                <a:cs typeface="B Nazanin" panose="00000400000000000000" pitchFamily="2" charset="-78"/>
              </a:rPr>
              <a:t> عصبی عمیق نیز با </a:t>
            </a:r>
            <a:r>
              <a:rPr lang="fa-IR" altLang="en-US" sz="2400" dirty="0" err="1">
                <a:latin typeface="Times New Roman" pitchFamily="18" charset="0"/>
                <a:cs typeface="B Nazanin" panose="00000400000000000000" pitchFamily="2" charset="-78"/>
              </a:rPr>
              <a:t>چالش‌هایی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رو‌به‌روست</a:t>
            </a:r>
            <a:r>
              <a:rPr lang="fa-IR" altLang="en-US" sz="2400" dirty="0">
                <a:latin typeface="Times New Roman" pitchFamily="18" charset="0"/>
                <a:cs typeface="B Nazanin" panose="00000400000000000000" pitchFamily="2" charset="-78"/>
              </a:rPr>
              <a:t>. طراحی </a:t>
            </a:r>
            <a:r>
              <a:rPr lang="fa-IR" altLang="en-US" sz="2400" dirty="0" err="1">
                <a:latin typeface="Times New Roman" pitchFamily="18" charset="0"/>
                <a:cs typeface="B Nazanin" panose="00000400000000000000" pitchFamily="2" charset="-78"/>
              </a:rPr>
              <a:t>شبکه‌ی</a:t>
            </a:r>
            <a:r>
              <a:rPr lang="fa-IR" altLang="en-US" sz="2400" dirty="0">
                <a:latin typeface="Times New Roman" pitchFamily="18" charset="0"/>
                <a:cs typeface="B Nazanin" panose="00000400000000000000" pitchFamily="2" charset="-78"/>
              </a:rPr>
              <a:t> مناسب، </a:t>
            </a:r>
            <a:r>
              <a:rPr lang="fa-IR" altLang="en-US" sz="2400" dirty="0" err="1">
                <a:latin typeface="Times New Roman" pitchFamily="18" charset="0"/>
                <a:cs typeface="B Nazanin" panose="00000400000000000000" pitchFamily="2" charset="-78"/>
              </a:rPr>
              <a:t>جمع‌آوری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داده‌های</a:t>
            </a:r>
            <a:r>
              <a:rPr lang="fa-IR" altLang="en-US" sz="2400" dirty="0">
                <a:latin typeface="Times New Roman" pitchFamily="18" charset="0"/>
                <a:cs typeface="B Nazanin" panose="00000400000000000000" pitchFamily="2" charset="-78"/>
              </a:rPr>
              <a:t> کافی و مناسب چالش </a:t>
            </a:r>
            <a:r>
              <a:rPr lang="fa-IR" altLang="en-US" sz="2400" dirty="0" err="1">
                <a:latin typeface="Times New Roman" pitchFamily="18" charset="0"/>
                <a:cs typeface="B Nazanin" panose="00000400000000000000" pitchFamily="2" charset="-78"/>
              </a:rPr>
              <a:t>بزرگی‌ست</a:t>
            </a:r>
            <a:r>
              <a:rPr lang="fa-IR" altLang="en-US" sz="2400" dirty="0">
                <a:latin typeface="Times New Roman" pitchFamily="18" charset="0"/>
                <a:cs typeface="B Nazanin" panose="00000400000000000000" pitchFamily="2" charset="-78"/>
              </a:rPr>
              <a:t> که در راه </a:t>
            </a:r>
            <a:r>
              <a:rPr lang="fa-IR" altLang="en-US" sz="2400" dirty="0" err="1">
                <a:latin typeface="Times New Roman" pitchFamily="18" charset="0"/>
                <a:cs typeface="B Nazanin" panose="00000400000000000000" pitchFamily="2" charset="-78"/>
              </a:rPr>
              <a:t>به‌کارگیری</a:t>
            </a:r>
            <a:r>
              <a:rPr lang="fa-IR" altLang="en-US" sz="2400" dirty="0">
                <a:latin typeface="Times New Roman" pitchFamily="18" charset="0"/>
                <a:cs typeface="B Nazanin" panose="00000400000000000000" pitchFamily="2" charset="-78"/>
              </a:rPr>
              <a:t> این </a:t>
            </a:r>
            <a:r>
              <a:rPr lang="fa-IR" altLang="en-US" sz="2400" dirty="0" err="1">
                <a:latin typeface="Times New Roman" pitchFamily="18" charset="0"/>
                <a:cs typeface="B Nazanin" panose="00000400000000000000" pitchFamily="2" charset="-78"/>
              </a:rPr>
              <a:t>شبکه‌ها</a:t>
            </a:r>
            <a:r>
              <a:rPr lang="fa-IR" altLang="en-US" sz="2400" dirty="0">
                <a:latin typeface="Times New Roman" pitchFamily="18" charset="0"/>
                <a:cs typeface="B Nazanin" panose="00000400000000000000" pitchFamily="2" charset="-78"/>
              </a:rPr>
              <a:t> وجود دارد. </a:t>
            </a:r>
          </a:p>
          <a:p>
            <a:pPr algn="r" rtl="1"/>
            <a:r>
              <a:rPr lang="fa-IR" altLang="en-US" sz="2400" dirty="0">
                <a:latin typeface="Times New Roman" pitchFamily="18" charset="0"/>
                <a:cs typeface="B Nazanin" panose="00000400000000000000" pitchFamily="2" charset="-78"/>
              </a:rPr>
              <a:t>استفاده از </a:t>
            </a:r>
            <a:r>
              <a:rPr lang="en-US" altLang="en-US" sz="2400" dirty="0">
                <a:latin typeface="Times New Roman" pitchFamily="18" charset="0"/>
                <a:cs typeface="B Nazanin" panose="00000400000000000000" pitchFamily="2" charset="-78"/>
              </a:rPr>
              <a:t>RFID </a:t>
            </a:r>
            <a:r>
              <a:rPr lang="fa-IR" altLang="en-US" sz="2400" dirty="0">
                <a:latin typeface="Times New Roman" pitchFamily="18" charset="0"/>
                <a:cs typeface="B Nazanin" panose="00000400000000000000" pitchFamily="2" charset="-78"/>
              </a:rPr>
              <a:t>در </a:t>
            </a:r>
            <a:r>
              <a:rPr lang="fa-IR" altLang="en-US" sz="2400" dirty="0" err="1">
                <a:latin typeface="Times New Roman" pitchFamily="18" charset="0"/>
                <a:cs typeface="B Nazanin" panose="00000400000000000000" pitchFamily="2" charset="-78"/>
              </a:rPr>
              <a:t>حالِ</a:t>
            </a:r>
            <a:r>
              <a:rPr lang="fa-IR" altLang="en-US" sz="2400" dirty="0">
                <a:latin typeface="Times New Roman" pitchFamily="18" charset="0"/>
                <a:cs typeface="B Nazanin" panose="00000400000000000000" pitchFamily="2" charset="-78"/>
              </a:rPr>
              <a:t> حاضر در کشور ایران به علت سربار مالی آن برای محصولات </a:t>
            </a:r>
            <a:r>
              <a:rPr lang="fa-IR" altLang="en-US" sz="2400" dirty="0" err="1">
                <a:latin typeface="Times New Roman" pitchFamily="18" charset="0"/>
                <a:cs typeface="B Nazanin" panose="00000400000000000000" pitchFamily="2" charset="-78"/>
              </a:rPr>
              <a:t>کم‌قیمت</a:t>
            </a:r>
            <a:r>
              <a:rPr lang="fa-IR" altLang="en-US" sz="2400" dirty="0">
                <a:latin typeface="Times New Roman" pitchFamily="18" charset="0"/>
                <a:cs typeface="B Nazanin" panose="00000400000000000000" pitchFamily="2" charset="-78"/>
              </a:rPr>
              <a:t> که همراه با </a:t>
            </a:r>
            <a:r>
              <a:rPr lang="fa-IR" altLang="en-US" sz="2400" dirty="0" err="1">
                <a:latin typeface="Times New Roman" pitchFamily="18" charset="0"/>
                <a:cs typeface="B Nazanin" panose="00000400000000000000" pitchFamily="2" charset="-78"/>
              </a:rPr>
              <a:t>عقب‌ماندگی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کارخانه‌ها</a:t>
            </a:r>
            <a:r>
              <a:rPr lang="fa-IR" altLang="en-US" sz="2400" dirty="0">
                <a:latin typeface="Times New Roman" pitchFamily="18" charset="0"/>
                <a:cs typeface="B Nazanin" panose="00000400000000000000" pitchFamily="2" charset="-78"/>
              </a:rPr>
              <a:t> در ایران از </a:t>
            </a:r>
            <a:r>
              <a:rPr lang="fa-IR" altLang="en-US" sz="2400" dirty="0" err="1">
                <a:latin typeface="Times New Roman" pitchFamily="18" charset="0"/>
                <a:cs typeface="B Nazanin" panose="00000400000000000000" pitchFamily="2" charset="-78"/>
              </a:rPr>
              <a:t>فن‌آوری</a:t>
            </a:r>
            <a:r>
              <a:rPr lang="fa-IR" altLang="en-US" sz="2400" dirty="0">
                <a:latin typeface="Times New Roman" pitchFamily="18" charset="0"/>
                <a:cs typeface="B Nazanin" panose="00000400000000000000" pitchFamily="2" charset="-78"/>
              </a:rPr>
              <a:t> روز،  موجب عدم استقبال </a:t>
            </a:r>
            <a:r>
              <a:rPr lang="fa-IR" altLang="en-US" sz="2400" dirty="0" err="1">
                <a:latin typeface="Times New Roman" pitchFamily="18" charset="0"/>
                <a:cs typeface="B Nazanin" panose="00000400000000000000" pitchFamily="2" charset="-78"/>
              </a:rPr>
              <a:t>کارخانه‌ها</a:t>
            </a:r>
            <a:r>
              <a:rPr lang="fa-IR" altLang="en-US" sz="2400" dirty="0">
                <a:latin typeface="Times New Roman" pitchFamily="18" charset="0"/>
                <a:cs typeface="B Nazanin" panose="00000400000000000000" pitchFamily="2" charset="-78"/>
              </a:rPr>
              <a:t> در </a:t>
            </a:r>
            <a:r>
              <a:rPr lang="fa-IR" altLang="en-US" sz="2400" dirty="0" err="1">
                <a:latin typeface="Times New Roman" pitchFamily="18" charset="0"/>
                <a:cs typeface="B Nazanin" panose="00000400000000000000" pitchFamily="2" charset="-78"/>
              </a:rPr>
              <a:t>به‌کارگیری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آن‌ها</a:t>
            </a:r>
            <a:r>
              <a:rPr lang="fa-IR" altLang="en-US" sz="2400" dirty="0">
                <a:latin typeface="Times New Roman" pitchFamily="18" charset="0"/>
                <a:cs typeface="B Nazanin" panose="00000400000000000000" pitchFamily="2" charset="-78"/>
              </a:rPr>
              <a:t> شده، مقدور نیست.</a:t>
            </a:r>
          </a:p>
          <a:p>
            <a:pPr algn="r" rtl="1"/>
            <a:endParaRPr lang="fa-IR" altLang="en-US" sz="2400" dirty="0">
              <a:latin typeface="Times New Roman" pitchFamily="18" charset="0"/>
              <a:cs typeface="B Nazanin" panose="00000400000000000000" pitchFamily="2" charset="-78"/>
            </a:endParaRPr>
          </a:p>
          <a:p>
            <a:pPr algn="r" rtl="1"/>
            <a:r>
              <a:rPr lang="fa-IR" altLang="en-US" sz="2400" b="1" dirty="0" err="1">
                <a:latin typeface="Times New Roman" pitchFamily="18" charset="0"/>
                <a:cs typeface="B Nazanin" panose="00000400000000000000" pitchFamily="2" charset="-78"/>
              </a:rPr>
              <a:t>برتری‌سنجیِ</a:t>
            </a:r>
            <a:r>
              <a:rPr lang="fa-IR" altLang="en-US" sz="2400" b="1" dirty="0">
                <a:latin typeface="Times New Roman" pitchFamily="18" charset="0"/>
                <a:cs typeface="B Nazanin" panose="00000400000000000000" pitchFamily="2" charset="-78"/>
              </a:rPr>
              <a:t> </a:t>
            </a:r>
            <a:r>
              <a:rPr lang="fa-IR" altLang="en-US" sz="2400" b="1" dirty="0" err="1">
                <a:latin typeface="Times New Roman" pitchFamily="18" charset="0"/>
                <a:cs typeface="B Nazanin" panose="00000400000000000000" pitchFamily="2" charset="-78"/>
              </a:rPr>
              <a:t>نخستینِ</a:t>
            </a:r>
            <a:r>
              <a:rPr lang="fa-IR" altLang="en-US" sz="2400" b="1" dirty="0">
                <a:latin typeface="Times New Roman" pitchFamily="18" charset="0"/>
                <a:cs typeface="B Nazanin" panose="00000400000000000000" pitchFamily="2" charset="-78"/>
              </a:rPr>
              <a:t> </a:t>
            </a:r>
            <a:r>
              <a:rPr lang="fa-IR" altLang="en-US" sz="2400" b="1" dirty="0" err="1">
                <a:latin typeface="Times New Roman" pitchFamily="18" charset="0"/>
                <a:cs typeface="B Nazanin" panose="00000400000000000000" pitchFamily="2" charset="-78"/>
              </a:rPr>
              <a:t>رویکرد‌ها</a:t>
            </a:r>
            <a:r>
              <a:rPr lang="fa-IR" altLang="en-US" sz="2400" b="1" dirty="0">
                <a:latin typeface="Times New Roman" pitchFamily="18" charset="0"/>
                <a:cs typeface="B Nazanin" panose="00000400000000000000" pitchFamily="2" charset="-78"/>
              </a:rPr>
              <a:t> </a:t>
            </a:r>
          </a:p>
          <a:p>
            <a:pPr algn="r" rtl="1"/>
            <a:endParaRPr lang="fa-IR" altLang="en-US" sz="2400" b="1" dirty="0">
              <a:latin typeface="Times New Roman" pitchFamily="18" charset="0"/>
              <a:cs typeface="B Nazanin" panose="00000400000000000000" pitchFamily="2" charset="-78"/>
            </a:endParaRPr>
          </a:p>
          <a:p>
            <a:pPr algn="r" rtl="1"/>
            <a:r>
              <a:rPr lang="fa-IR" altLang="en-US" sz="2400" dirty="0">
                <a:latin typeface="Times New Roman" pitchFamily="18" charset="0"/>
                <a:cs typeface="B Nazanin" panose="00000400000000000000" pitchFamily="2" charset="-78"/>
              </a:rPr>
              <a:t> از </a:t>
            </a:r>
            <a:r>
              <a:rPr lang="fa-IR" altLang="en-US" sz="2400" dirty="0" err="1">
                <a:latin typeface="Times New Roman" pitchFamily="18" charset="0"/>
                <a:cs typeface="B Nazanin" panose="00000400000000000000" pitchFamily="2" charset="-78"/>
              </a:rPr>
              <a:t>برتری‌های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به‌کارگیری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الگوریتم‌های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غیرمبتنی</a:t>
            </a:r>
            <a:r>
              <a:rPr lang="fa-IR" altLang="en-US" sz="2400" dirty="0">
                <a:latin typeface="Times New Roman" pitchFamily="18" charset="0"/>
                <a:cs typeface="B Nazanin" panose="00000400000000000000" pitchFamily="2" charset="-78"/>
              </a:rPr>
              <a:t> بر </a:t>
            </a:r>
            <a:r>
              <a:rPr lang="fa-IR" altLang="en-US" sz="2400" dirty="0" err="1">
                <a:latin typeface="Times New Roman" pitchFamily="18" charset="0"/>
                <a:cs typeface="B Nazanin" panose="00000400000000000000" pitchFamily="2" charset="-78"/>
              </a:rPr>
              <a:t>بارکد</a:t>
            </a:r>
            <a:r>
              <a:rPr lang="fa-IR" altLang="en-US" sz="2400" dirty="0">
                <a:latin typeface="Times New Roman" pitchFamily="18" charset="0"/>
                <a:cs typeface="B Nazanin" panose="00000400000000000000" pitchFamily="2" charset="-78"/>
              </a:rPr>
              <a:t>  در برابر </a:t>
            </a:r>
            <a:r>
              <a:rPr lang="fa-IR" altLang="en-US" sz="2400" dirty="0" err="1">
                <a:latin typeface="Times New Roman" pitchFamily="18" charset="0"/>
                <a:cs typeface="B Nazanin" panose="00000400000000000000" pitchFamily="2" charset="-78"/>
              </a:rPr>
              <a:t>الگوریتم‌های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بر‌پایه‌ی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بارکد</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بازشناخت</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میوه‌ها</a:t>
            </a:r>
            <a:r>
              <a:rPr lang="fa-IR" altLang="en-US" sz="2400" dirty="0">
                <a:latin typeface="Times New Roman" pitchFamily="18" charset="0"/>
                <a:cs typeface="B Nazanin" panose="00000400000000000000" pitchFamily="2" charset="-78"/>
              </a:rPr>
              <a:t>، سبزیجات و کالاهای </a:t>
            </a:r>
            <a:r>
              <a:rPr lang="fa-IR" altLang="en-US" sz="2400" dirty="0" err="1">
                <a:latin typeface="Times New Roman" pitchFamily="18" charset="0"/>
                <a:cs typeface="B Nazanin" panose="00000400000000000000" pitchFamily="2" charset="-78"/>
              </a:rPr>
              <a:t>بی‌بارکد</a:t>
            </a:r>
            <a:r>
              <a:rPr lang="fa-IR" altLang="en-US" sz="2400" dirty="0">
                <a:latin typeface="Times New Roman" pitchFamily="18" charset="0"/>
                <a:cs typeface="B Nazanin" panose="00000400000000000000" pitchFamily="2" charset="-78"/>
              </a:rPr>
              <a:t> است بدون نیاز به ساختن </a:t>
            </a:r>
            <a:r>
              <a:rPr lang="fa-IR" altLang="en-US" sz="2400" dirty="0" err="1">
                <a:latin typeface="Times New Roman" pitchFamily="18" charset="0"/>
                <a:cs typeface="B Nazanin" panose="00000400000000000000" pitchFamily="2" charset="-78"/>
              </a:rPr>
              <a:t>بارکد</a:t>
            </a:r>
            <a:r>
              <a:rPr lang="fa-IR" altLang="en-US" sz="2400" dirty="0">
                <a:latin typeface="Times New Roman" pitchFamily="18" charset="0"/>
                <a:cs typeface="B Nazanin" panose="00000400000000000000" pitchFamily="2" charset="-78"/>
              </a:rPr>
              <a:t> برای </a:t>
            </a:r>
            <a:r>
              <a:rPr lang="fa-IR" altLang="en-US" sz="2400" dirty="0" err="1">
                <a:latin typeface="Times New Roman" pitchFamily="18" charset="0"/>
                <a:cs typeface="B Nazanin" panose="00000400000000000000" pitchFamily="2" charset="-78"/>
              </a:rPr>
              <a:t>آن‌ها</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به‌وسیله‌ی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ترازوی</a:t>
            </a:r>
            <a:r>
              <a:rPr lang="fa-IR" altLang="en-US" sz="2400" dirty="0">
                <a:latin typeface="Times New Roman" pitchFamily="18" charset="0"/>
                <a:cs typeface="B Nazanin" panose="00000400000000000000" pitchFamily="2" charset="-78"/>
              </a:rPr>
              <a:t> جدا. همچین </a:t>
            </a:r>
            <a:r>
              <a:rPr lang="fa-IR" altLang="en-US" sz="2400" dirty="0" err="1">
                <a:latin typeface="Times New Roman" pitchFamily="18" charset="0"/>
                <a:cs typeface="B Nazanin" panose="00000400000000000000" pitchFamily="2" charset="-78"/>
              </a:rPr>
              <a:t>امکانِ</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مخدوشی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بارکد</a:t>
            </a:r>
            <a:r>
              <a:rPr lang="fa-IR" altLang="en-US" sz="2400" dirty="0">
                <a:latin typeface="Times New Roman" pitchFamily="18" charset="0"/>
                <a:cs typeface="B Nazanin" panose="00000400000000000000" pitchFamily="2" charset="-78"/>
              </a:rPr>
              <a:t> یا </a:t>
            </a:r>
            <a:r>
              <a:rPr lang="fa-IR" altLang="en-US" sz="2400" dirty="0" err="1">
                <a:latin typeface="Times New Roman" pitchFamily="18" charset="0"/>
                <a:cs typeface="B Nazanin" panose="00000400000000000000" pitchFamily="2" charset="-78"/>
              </a:rPr>
              <a:t>فریب‌کاری</a:t>
            </a:r>
            <a:r>
              <a:rPr lang="fa-IR" altLang="en-US" sz="2400" dirty="0">
                <a:latin typeface="Times New Roman" pitchFamily="18" charset="0"/>
                <a:cs typeface="B Nazanin" panose="00000400000000000000" pitchFamily="2" charset="-78"/>
              </a:rPr>
              <a:t> ضریب اطمینان </a:t>
            </a:r>
            <a:r>
              <a:rPr lang="fa-IR" altLang="en-US" sz="2400" dirty="0" err="1">
                <a:latin typeface="Times New Roman" pitchFamily="18" charset="0"/>
                <a:cs typeface="B Nazanin" panose="00000400000000000000" pitchFamily="2" charset="-78"/>
              </a:rPr>
              <a:t>سیستم‌های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برپایه‌ی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بارکد</a:t>
            </a:r>
            <a:r>
              <a:rPr lang="fa-IR" altLang="en-US" sz="2400" dirty="0">
                <a:latin typeface="Times New Roman" pitchFamily="18" charset="0"/>
                <a:cs typeface="B Nazanin" panose="00000400000000000000" pitchFamily="2" charset="-78"/>
              </a:rPr>
              <a:t> را پایین </a:t>
            </a:r>
            <a:r>
              <a:rPr lang="fa-IR" altLang="en-US" sz="2400" dirty="0" err="1">
                <a:latin typeface="Times New Roman" pitchFamily="18" charset="0"/>
                <a:cs typeface="B Nazanin" panose="00000400000000000000" pitchFamily="2" charset="-78"/>
              </a:rPr>
              <a:t>می‌آورند</a:t>
            </a:r>
            <a:r>
              <a:rPr lang="fa-IR" altLang="en-US" sz="2400" dirty="0">
                <a:latin typeface="Times New Roman" pitchFamily="18" charset="0"/>
                <a:cs typeface="B Nazanin" panose="00000400000000000000" pitchFamily="2" charset="-78"/>
              </a:rPr>
              <a:t>. </a:t>
            </a:r>
          </a:p>
          <a:p>
            <a:pPr algn="r" rtl="1"/>
            <a:r>
              <a:rPr lang="fa-IR" altLang="en-US" sz="2400" dirty="0" err="1">
                <a:latin typeface="Times New Roman" pitchFamily="18" charset="0"/>
                <a:cs typeface="B Nazanin" panose="00000400000000000000" pitchFamily="2" charset="-78"/>
              </a:rPr>
              <a:t>گزینشِ</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دستیِ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ویژگی‌ها</a:t>
            </a:r>
            <a:r>
              <a:rPr lang="fa-IR" altLang="en-US" sz="2400" dirty="0">
                <a:latin typeface="Times New Roman" pitchFamily="18" charset="0"/>
                <a:cs typeface="B Nazanin" panose="00000400000000000000" pitchFamily="2" charset="-78"/>
              </a:rPr>
              <a:t> برای </a:t>
            </a:r>
            <a:r>
              <a:rPr lang="fa-IR" altLang="en-US" sz="2400" dirty="0" err="1">
                <a:latin typeface="Times New Roman" pitchFamily="18" charset="0"/>
                <a:cs typeface="B Nazanin" panose="00000400000000000000" pitchFamily="2" charset="-78"/>
              </a:rPr>
              <a:t>بازشناختِ</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کالا‌ها</a:t>
            </a:r>
            <a:r>
              <a:rPr lang="fa-IR" altLang="en-US" sz="2400" dirty="0">
                <a:latin typeface="Times New Roman" pitchFamily="18" charset="0"/>
                <a:cs typeface="B Nazanin" panose="00000400000000000000" pitchFamily="2" charset="-78"/>
              </a:rPr>
              <a:t>، ممکن است اطلاعات مفیدی از تصویر را از </a:t>
            </a:r>
            <a:r>
              <a:rPr lang="fa-IR" altLang="en-US" sz="2400" dirty="0" err="1">
                <a:latin typeface="Times New Roman" pitchFamily="18" charset="0"/>
                <a:cs typeface="B Nazanin" panose="00000400000000000000" pitchFamily="2" charset="-78"/>
              </a:rPr>
              <a:t>دیدِ</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دسته‌بند‌ها</a:t>
            </a:r>
            <a:r>
              <a:rPr lang="fa-IR" altLang="en-US" sz="2400" dirty="0">
                <a:latin typeface="Times New Roman" pitchFamily="18" charset="0"/>
                <a:cs typeface="B Nazanin" panose="00000400000000000000" pitchFamily="2" charset="-78"/>
              </a:rPr>
              <a:t> پنهان کند و بازدهی تشخیص درست سیستم را پایین بیاورد این در حالی است که اگر این گزینش همراه </a:t>
            </a:r>
            <a:r>
              <a:rPr lang="fa-IR" altLang="en-US" sz="2400" dirty="0" err="1">
                <a:latin typeface="Times New Roman" pitchFamily="18" charset="0"/>
                <a:cs typeface="B Nazanin" panose="00000400000000000000" pitchFamily="2" charset="-78"/>
              </a:rPr>
              <a:t>داده‌های</a:t>
            </a:r>
            <a:r>
              <a:rPr lang="fa-IR" altLang="en-US" sz="2400" dirty="0">
                <a:latin typeface="Times New Roman" pitchFamily="18" charset="0"/>
                <a:cs typeface="B Nazanin" panose="00000400000000000000" pitchFamily="2" charset="-78"/>
              </a:rPr>
              <a:t> بسیار به رایانه سپرده شود، احتمالا </a:t>
            </a:r>
            <a:r>
              <a:rPr lang="fa-IR" altLang="en-US" sz="2400" dirty="0" err="1">
                <a:latin typeface="Times New Roman" pitchFamily="18" charset="0"/>
                <a:cs typeface="B Nazanin" panose="00000400000000000000" pitchFamily="2" charset="-78"/>
              </a:rPr>
              <a:t>نتیجه‌ی</a:t>
            </a:r>
            <a:r>
              <a:rPr lang="fa-IR" altLang="en-US" sz="2400" dirty="0">
                <a:latin typeface="Times New Roman" pitchFamily="18" charset="0"/>
                <a:cs typeface="B Nazanin" panose="00000400000000000000" pitchFamily="2" charset="-78"/>
              </a:rPr>
              <a:t> بهتری حاصل می‌شود.</a:t>
            </a:r>
          </a:p>
          <a:p>
            <a:pPr algn="r" rtl="1"/>
            <a:r>
              <a:rPr lang="fa-IR" altLang="en-US" sz="2400" dirty="0">
                <a:latin typeface="Times New Roman" pitchFamily="18" charset="0"/>
                <a:cs typeface="B Nazanin" panose="00000400000000000000" pitchFamily="2" charset="-78"/>
              </a:rPr>
              <a:t>افزودن یک </a:t>
            </a:r>
            <a:r>
              <a:rPr lang="fa-IR" altLang="en-US" sz="2400" dirty="0" err="1">
                <a:latin typeface="Times New Roman" pitchFamily="18" charset="0"/>
                <a:cs typeface="B Nazanin" panose="00000400000000000000" pitchFamily="2" charset="-78"/>
              </a:rPr>
              <a:t>کالایِ</a:t>
            </a:r>
            <a:r>
              <a:rPr lang="fa-IR" altLang="en-US" sz="2400" dirty="0">
                <a:latin typeface="Times New Roman" pitchFamily="18" charset="0"/>
                <a:cs typeface="B Nazanin" panose="00000400000000000000" pitchFamily="2" charset="-78"/>
              </a:rPr>
              <a:t> نو (از پیش دیده نشده) به </a:t>
            </a:r>
            <a:r>
              <a:rPr lang="fa-IR" altLang="en-US" sz="2400" dirty="0" err="1">
                <a:latin typeface="Times New Roman" pitchFamily="18" charset="0"/>
                <a:cs typeface="B Nazanin" panose="00000400000000000000" pitchFamily="2" charset="-78"/>
              </a:rPr>
              <a:t>لیستِ</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کالاهایِ</a:t>
            </a:r>
            <a:r>
              <a:rPr lang="fa-IR" altLang="en-US" sz="2400" dirty="0">
                <a:latin typeface="Times New Roman" pitchFamily="18" charset="0"/>
                <a:cs typeface="B Nazanin" panose="00000400000000000000" pitchFamily="2" charset="-78"/>
              </a:rPr>
              <a:t> فروشگاه، </a:t>
            </a:r>
            <a:r>
              <a:rPr lang="fa-IR" altLang="en-US" sz="2400" dirty="0" err="1">
                <a:latin typeface="Times New Roman" pitchFamily="18" charset="0"/>
                <a:cs typeface="B Nazanin" panose="00000400000000000000" pitchFamily="2" charset="-78"/>
              </a:rPr>
              <a:t>می‌تواند</a:t>
            </a:r>
            <a:r>
              <a:rPr lang="fa-IR" altLang="en-US" sz="2400" dirty="0">
                <a:latin typeface="Times New Roman" pitchFamily="18" charset="0"/>
                <a:cs typeface="B Nazanin" panose="00000400000000000000" pitchFamily="2" charset="-78"/>
              </a:rPr>
              <a:t> چالشی برای </a:t>
            </a:r>
            <a:r>
              <a:rPr lang="fa-IR" altLang="en-US" sz="2400" dirty="0" err="1">
                <a:latin typeface="Times New Roman" pitchFamily="18" charset="0"/>
                <a:cs typeface="B Nazanin" panose="00000400000000000000" pitchFamily="2" charset="-78"/>
              </a:rPr>
              <a:t>به‌روز‌رسانیِ</a:t>
            </a:r>
            <a:r>
              <a:rPr lang="fa-IR" altLang="en-US" sz="2400" dirty="0">
                <a:latin typeface="Times New Roman" pitchFamily="18" charset="0"/>
                <a:cs typeface="B Nazanin" panose="00000400000000000000" pitchFamily="2" charset="-78"/>
              </a:rPr>
              <a:t> سیستمی که </a:t>
            </a:r>
            <a:r>
              <a:rPr lang="fa-IR" altLang="en-US" sz="2400" dirty="0" err="1">
                <a:latin typeface="Times New Roman" pitchFamily="18" charset="0"/>
                <a:cs typeface="B Nazanin" panose="00000400000000000000" pitchFamily="2" charset="-78"/>
              </a:rPr>
              <a:t>برپایه‌ی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شبکه‌ی</a:t>
            </a:r>
            <a:r>
              <a:rPr lang="fa-IR" altLang="en-US" sz="2400" dirty="0">
                <a:latin typeface="Times New Roman" pitchFamily="18" charset="0"/>
                <a:cs typeface="B Nazanin" panose="00000400000000000000" pitchFamily="2" charset="-78"/>
              </a:rPr>
              <a:t> عصبی عمیق است ایجاد کند. بایستی </a:t>
            </a:r>
            <a:r>
              <a:rPr lang="fa-IR" altLang="en-US" sz="2400" dirty="0" err="1">
                <a:latin typeface="Times New Roman" pitchFamily="18" charset="0"/>
                <a:cs typeface="B Nazanin" panose="00000400000000000000" pitchFamily="2" charset="-78"/>
              </a:rPr>
              <a:t>داده‌های</a:t>
            </a:r>
            <a:r>
              <a:rPr lang="fa-IR" altLang="en-US" sz="2400" dirty="0">
                <a:latin typeface="Times New Roman" pitchFamily="18" charset="0"/>
                <a:cs typeface="B Nazanin" panose="00000400000000000000" pitchFamily="2" charset="-78"/>
              </a:rPr>
              <a:t> کافی از کالای </a:t>
            </a:r>
            <a:r>
              <a:rPr lang="fa-IR" altLang="en-US" sz="2400" dirty="0" err="1">
                <a:latin typeface="Times New Roman" pitchFamily="18" charset="0"/>
                <a:cs typeface="B Nazanin" panose="00000400000000000000" pitchFamily="2" charset="-78"/>
              </a:rPr>
              <a:t>نوافزوده</a:t>
            </a:r>
            <a:r>
              <a:rPr lang="fa-IR" altLang="en-US" sz="2400" dirty="0">
                <a:latin typeface="Times New Roman" pitchFamily="18" charset="0"/>
                <a:cs typeface="B Nazanin" panose="00000400000000000000" pitchFamily="2" charset="-78"/>
              </a:rPr>
              <a:t> گردآوری شود و دوباره </a:t>
            </a:r>
            <a:r>
              <a:rPr lang="fa-IR" altLang="en-US" sz="2400" dirty="0" err="1">
                <a:latin typeface="Times New Roman" pitchFamily="18" charset="0"/>
                <a:cs typeface="B Nazanin" panose="00000400000000000000" pitchFamily="2" charset="-78"/>
              </a:rPr>
              <a:t>بازتنظیم</a:t>
            </a:r>
            <a:r>
              <a:rPr lang="fa-IR" altLang="en-US" sz="2400" dirty="0">
                <a:latin typeface="Times New Roman" pitchFamily="18" charset="0"/>
                <a:cs typeface="B Nazanin" panose="00000400000000000000" pitchFamily="2" charset="-78"/>
              </a:rPr>
              <a:t>  شود.  </a:t>
            </a:r>
            <a:endParaRPr lang="en-US" altLang="en-US" sz="2400" dirty="0">
              <a:latin typeface="Times New Roman" pitchFamily="18" charset="0"/>
              <a:cs typeface="B Nazanin" panose="00000400000000000000" pitchFamily="2" charset="-78"/>
            </a:endParaRPr>
          </a:p>
          <a:p>
            <a:pPr algn="r" rtl="1"/>
            <a:endParaRPr lang="fa-IR" altLang="en-US" sz="2400" dirty="0">
              <a:latin typeface="Times New Roman" pitchFamily="18" charset="0"/>
              <a:cs typeface="B Nazanin" panose="00000400000000000000" pitchFamily="2" charset="-78"/>
            </a:endParaRPr>
          </a:p>
        </p:txBody>
      </p:sp>
      <p:sp>
        <p:nvSpPr>
          <p:cNvPr id="2050" name="AutoShape 50"/>
          <p:cNvSpPr>
            <a:spLocks noChangeArrowheads="1"/>
          </p:cNvSpPr>
          <p:nvPr/>
        </p:nvSpPr>
        <p:spPr bwMode="auto">
          <a:xfrm>
            <a:off x="10907045" y="5631152"/>
            <a:ext cx="9968968" cy="23891353"/>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6900">
                <a:solidFill>
                  <a:schemeClr val="tx1"/>
                </a:solidFill>
                <a:latin typeface="Arial" charset="0"/>
              </a:defRPr>
            </a:lvl1pPr>
            <a:lvl2pPr marL="742950" indent="-285750" eaLnBrk="0" hangingPunct="0">
              <a:defRPr sz="6900">
                <a:solidFill>
                  <a:schemeClr val="tx1"/>
                </a:solidFill>
                <a:latin typeface="Arial" charset="0"/>
              </a:defRPr>
            </a:lvl2pPr>
            <a:lvl3pPr marL="1143000" indent="-228600" eaLnBrk="0" hangingPunct="0">
              <a:defRPr sz="6900">
                <a:solidFill>
                  <a:schemeClr val="tx1"/>
                </a:solidFill>
                <a:latin typeface="Arial" charset="0"/>
              </a:defRPr>
            </a:lvl3pPr>
            <a:lvl4pPr marL="1600200" indent="-228600" eaLnBrk="0" hangingPunct="0">
              <a:defRPr sz="6900">
                <a:solidFill>
                  <a:schemeClr val="tx1"/>
                </a:solidFill>
                <a:latin typeface="Arial" charset="0"/>
              </a:defRPr>
            </a:lvl4pPr>
            <a:lvl5pPr marL="2057400" indent="-228600" eaLnBrk="0" hangingPunct="0">
              <a:defRPr sz="6900">
                <a:solidFill>
                  <a:schemeClr val="tx1"/>
                </a:solidFill>
                <a:latin typeface="Arial" charset="0"/>
              </a:defRPr>
            </a:lvl5pPr>
            <a:lvl6pPr marL="2514600" indent="-228600" algn="ctr" eaLnBrk="0" fontAlgn="base" hangingPunct="0">
              <a:spcBef>
                <a:spcPct val="0"/>
              </a:spcBef>
              <a:spcAft>
                <a:spcPct val="0"/>
              </a:spcAft>
              <a:defRPr sz="6900">
                <a:solidFill>
                  <a:schemeClr val="tx1"/>
                </a:solidFill>
                <a:latin typeface="Arial" charset="0"/>
              </a:defRPr>
            </a:lvl6pPr>
            <a:lvl7pPr marL="2971800" indent="-228600" algn="ctr" eaLnBrk="0" fontAlgn="base" hangingPunct="0">
              <a:spcBef>
                <a:spcPct val="0"/>
              </a:spcBef>
              <a:spcAft>
                <a:spcPct val="0"/>
              </a:spcAft>
              <a:defRPr sz="6900">
                <a:solidFill>
                  <a:schemeClr val="tx1"/>
                </a:solidFill>
                <a:latin typeface="Arial" charset="0"/>
              </a:defRPr>
            </a:lvl7pPr>
            <a:lvl8pPr marL="3429000" indent="-228600" algn="ctr" eaLnBrk="0" fontAlgn="base" hangingPunct="0">
              <a:spcBef>
                <a:spcPct val="0"/>
              </a:spcBef>
              <a:spcAft>
                <a:spcPct val="0"/>
              </a:spcAft>
              <a:defRPr sz="6900">
                <a:solidFill>
                  <a:schemeClr val="tx1"/>
                </a:solidFill>
                <a:latin typeface="Arial" charset="0"/>
              </a:defRPr>
            </a:lvl8pPr>
            <a:lvl9pPr marL="3886200" indent="-228600" algn="ctr" eaLnBrk="0" fontAlgn="base" hangingPunct="0">
              <a:spcBef>
                <a:spcPct val="0"/>
              </a:spcBef>
              <a:spcAft>
                <a:spcPct val="0"/>
              </a:spcAft>
              <a:defRPr sz="6900">
                <a:solidFill>
                  <a:schemeClr val="tx1"/>
                </a:solidFill>
                <a:latin typeface="Arial" charset="0"/>
              </a:defRPr>
            </a:lvl9pPr>
          </a:lstStyle>
          <a:p>
            <a:pPr eaLnBrk="1" hangingPunct="1"/>
            <a:endParaRPr lang="en-US" altLang="en-US" sz="5802" dirty="0"/>
          </a:p>
        </p:txBody>
      </p:sp>
      <p:sp>
        <p:nvSpPr>
          <p:cNvPr id="23" name="Text Box 9"/>
          <p:cNvSpPr txBox="1">
            <a:spLocks noChangeArrowheads="1"/>
          </p:cNvSpPr>
          <p:nvPr/>
        </p:nvSpPr>
        <p:spPr bwMode="auto">
          <a:xfrm>
            <a:off x="11116595" y="7384515"/>
            <a:ext cx="9613934" cy="3072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algn="r" rtl="1">
              <a:lnSpc>
                <a:spcPct val="95000"/>
              </a:lnSpc>
            </a:pPr>
            <a:r>
              <a:rPr lang="fa-IR" altLang="en-US" sz="2400" dirty="0" err="1">
                <a:latin typeface="Times New Roman" pitchFamily="18" charset="0"/>
                <a:cs typeface="B Nazanin" panose="00000400000000000000" pitchFamily="2" charset="-78"/>
              </a:rPr>
              <a:t>فروشگاه‌های</a:t>
            </a:r>
            <a:r>
              <a:rPr lang="fa-IR" altLang="en-US" sz="2400" dirty="0">
                <a:latin typeface="Times New Roman" pitchFamily="18" charset="0"/>
                <a:cs typeface="B Nazanin" panose="00000400000000000000" pitchFamily="2" charset="-78"/>
              </a:rPr>
              <a:t> سنتی نیاز به یک </a:t>
            </a:r>
            <a:r>
              <a:rPr lang="fa-IR" altLang="en-US" sz="2400" dirty="0" err="1">
                <a:latin typeface="Times New Roman" pitchFamily="18" charset="0"/>
                <a:cs typeface="B Nazanin" panose="00000400000000000000" pitchFamily="2" charset="-78"/>
              </a:rPr>
              <a:t>صندوق‌دار</a:t>
            </a:r>
            <a:r>
              <a:rPr lang="fa-IR" altLang="en-US" sz="2400" dirty="0">
                <a:latin typeface="Times New Roman" pitchFamily="18" charset="0"/>
                <a:cs typeface="B Nazanin" panose="00000400000000000000" pitchFamily="2" charset="-78"/>
              </a:rPr>
              <a:t> برای تشخیص‌ </a:t>
            </a:r>
            <a:r>
              <a:rPr lang="fa-IR" altLang="en-US" sz="2400" dirty="0" err="1">
                <a:latin typeface="Times New Roman" pitchFamily="18" charset="0"/>
                <a:cs typeface="B Nazanin" panose="00000400000000000000" pitchFamily="2" charset="-78"/>
              </a:rPr>
              <a:t>کالا‌های</a:t>
            </a:r>
            <a:r>
              <a:rPr lang="fa-IR" altLang="en-US" sz="2400" dirty="0">
                <a:latin typeface="Times New Roman" pitchFamily="18" charset="0"/>
                <a:cs typeface="B Nazanin" panose="00000400000000000000" pitchFamily="2" charset="-78"/>
              </a:rPr>
              <a:t> خریداری </a:t>
            </a:r>
            <a:r>
              <a:rPr lang="fa-IR" altLang="en-US" sz="2400" dirty="0" err="1">
                <a:latin typeface="Times New Roman" pitchFamily="18" charset="0"/>
                <a:cs typeface="B Nazanin" panose="00000400000000000000" pitchFamily="2" charset="-78"/>
              </a:rPr>
              <a:t>شده‌ی</a:t>
            </a:r>
            <a:r>
              <a:rPr lang="fa-IR" altLang="en-US" sz="2400" dirty="0">
                <a:latin typeface="Times New Roman" pitchFamily="18" charset="0"/>
                <a:cs typeface="B Nazanin" panose="00000400000000000000" pitchFamily="2" charset="-78"/>
              </a:rPr>
              <a:t> مشتریان دارند. این </a:t>
            </a:r>
            <a:r>
              <a:rPr lang="fa-IR" altLang="en-US" sz="2400" dirty="0" err="1">
                <a:latin typeface="Times New Roman" pitchFamily="18" charset="0"/>
                <a:cs typeface="B Nazanin" panose="00000400000000000000" pitchFamily="2" charset="-78"/>
              </a:rPr>
              <a:t>صندوق‌دار</a:t>
            </a:r>
            <a:r>
              <a:rPr lang="fa-IR" altLang="en-US" sz="2400" dirty="0">
                <a:latin typeface="Times New Roman" pitchFamily="18" charset="0"/>
                <a:cs typeface="B Nazanin" panose="00000400000000000000" pitchFamily="2" charset="-78"/>
              </a:rPr>
              <a:t> معمولا کد مربوط به محصولات را به صورت دستی یا با استفاده از دستگاه </a:t>
            </a:r>
            <a:r>
              <a:rPr lang="fa-IR" altLang="en-US" sz="2400" dirty="0" err="1">
                <a:latin typeface="Times New Roman" pitchFamily="18" charset="0"/>
                <a:cs typeface="B Nazanin" panose="00000400000000000000" pitchFamily="2" charset="-78"/>
              </a:rPr>
              <a:t>بارکد‌خوان</a:t>
            </a:r>
            <a:r>
              <a:rPr lang="fa-IR" altLang="en-US" sz="2400" dirty="0">
                <a:latin typeface="Times New Roman" pitchFamily="18" charset="0"/>
                <a:cs typeface="B Nazanin" panose="00000400000000000000" pitchFamily="2" charset="-78"/>
              </a:rPr>
              <a:t> وارد می‌کند. سیستم (در صورت وجود)‌ جمع قیمت </a:t>
            </a:r>
            <a:r>
              <a:rPr lang="fa-IR" altLang="en-US" sz="2400" dirty="0" err="1">
                <a:latin typeface="Times New Roman" pitchFamily="18" charset="0"/>
                <a:cs typeface="B Nazanin" panose="00000400000000000000" pitchFamily="2" charset="-78"/>
              </a:rPr>
              <a:t>کالا‌ها</a:t>
            </a:r>
            <a:r>
              <a:rPr lang="fa-IR" altLang="en-US" sz="2400" dirty="0">
                <a:latin typeface="Times New Roman" pitchFamily="18" charset="0"/>
                <a:cs typeface="B Nazanin" panose="00000400000000000000" pitchFamily="2" charset="-78"/>
              </a:rPr>
              <a:t> را محاسبه کرده و رسید را برای مشتری چاپ می‌کند.</a:t>
            </a:r>
          </a:p>
          <a:p>
            <a:pPr algn="r" rtl="1">
              <a:lnSpc>
                <a:spcPct val="95000"/>
              </a:lnSpc>
            </a:pPr>
            <a:r>
              <a:rPr lang="fa-IR" altLang="en-US" sz="2400" dirty="0">
                <a:latin typeface="Times New Roman" pitchFamily="18" charset="0"/>
                <a:cs typeface="B Nazanin" panose="00000400000000000000" pitchFamily="2" charset="-78"/>
              </a:rPr>
              <a:t>در این گونه </a:t>
            </a:r>
            <a:r>
              <a:rPr lang="fa-IR" altLang="en-US" sz="2400" dirty="0" err="1">
                <a:latin typeface="Times New Roman" pitchFamily="18" charset="0"/>
                <a:cs typeface="B Nazanin" panose="00000400000000000000" pitchFamily="2" charset="-78"/>
              </a:rPr>
              <a:t>فروشگاه‌ها</a:t>
            </a:r>
            <a:r>
              <a:rPr lang="fa-IR" altLang="en-US" sz="2400" dirty="0">
                <a:latin typeface="Times New Roman" pitchFamily="18" charset="0"/>
                <a:cs typeface="B Nazanin" panose="00000400000000000000" pitchFamily="2" charset="-78"/>
              </a:rPr>
              <a:t> معمولا شاهد </a:t>
            </a:r>
            <a:r>
              <a:rPr lang="fa-IR" altLang="en-US" sz="2400" dirty="0" err="1">
                <a:latin typeface="Times New Roman" pitchFamily="18" charset="0"/>
                <a:cs typeface="B Nazanin" panose="00000400000000000000" pitchFamily="2" charset="-78"/>
              </a:rPr>
              <a:t>صف‌های</a:t>
            </a:r>
            <a:r>
              <a:rPr lang="fa-IR" altLang="en-US" sz="2400" dirty="0">
                <a:latin typeface="Times New Roman" pitchFamily="18" charset="0"/>
                <a:cs typeface="B Nazanin" panose="00000400000000000000" pitchFamily="2" charset="-78"/>
              </a:rPr>
              <a:t> طولانی مشتریان منتظر نوبت برای تکمیل خرید هستیم که نارضایتی </a:t>
            </a:r>
            <a:r>
              <a:rPr lang="fa-IR" altLang="en-US" sz="2400" dirty="0" err="1">
                <a:latin typeface="Times New Roman" pitchFamily="18" charset="0"/>
                <a:cs typeface="B Nazanin" panose="00000400000000000000" pitchFamily="2" charset="-78"/>
              </a:rPr>
              <a:t>به‌دنبال</a:t>
            </a:r>
            <a:r>
              <a:rPr lang="fa-IR" altLang="en-US" sz="2400" dirty="0">
                <a:latin typeface="Times New Roman" pitchFamily="18" charset="0"/>
                <a:cs typeface="B Nazanin" panose="00000400000000000000" pitchFamily="2" charset="-78"/>
              </a:rPr>
              <a:t> دارد. پس به منظور </a:t>
            </a:r>
            <a:r>
              <a:rPr lang="fa-IR" altLang="en-US" sz="2400" dirty="0" err="1">
                <a:latin typeface="Times New Roman" pitchFamily="18" charset="0"/>
                <a:cs typeface="B Nazanin" panose="00000400000000000000" pitchFamily="2" charset="-78"/>
              </a:rPr>
              <a:t>سرویس‌دهی</a:t>
            </a:r>
            <a:r>
              <a:rPr lang="fa-IR" altLang="en-US" sz="2400" dirty="0">
                <a:latin typeface="Times New Roman" pitchFamily="18" charset="0"/>
                <a:cs typeface="B Nazanin" panose="00000400000000000000" pitchFamily="2" charset="-78"/>
              </a:rPr>
              <a:t> بهتر به مشتریان، </a:t>
            </a:r>
            <a:r>
              <a:rPr lang="fa-IR" altLang="en-US" sz="2400" dirty="0" err="1">
                <a:latin typeface="Times New Roman" pitchFamily="18" charset="0"/>
                <a:cs typeface="B Nazanin" panose="00000400000000000000" pitchFamily="2" charset="-78"/>
              </a:rPr>
              <a:t>فروشگاه‌های</a:t>
            </a:r>
            <a:r>
              <a:rPr lang="fa-IR" altLang="en-US" sz="2400" dirty="0">
                <a:latin typeface="Times New Roman" pitchFamily="18" charset="0"/>
                <a:cs typeface="B Nazanin" panose="00000400000000000000" pitchFamily="2" charset="-78"/>
              </a:rPr>
              <a:t> بزرگ مجبور به </a:t>
            </a:r>
            <a:r>
              <a:rPr lang="fa-IR" altLang="en-US" sz="2400" dirty="0" err="1">
                <a:latin typeface="Times New Roman" pitchFamily="18" charset="0"/>
                <a:cs typeface="B Nazanin" panose="00000400000000000000" pitchFamily="2" charset="-78"/>
              </a:rPr>
              <a:t>به‌کارگیری</a:t>
            </a:r>
            <a:r>
              <a:rPr lang="fa-IR" altLang="en-US" sz="2400" dirty="0">
                <a:latin typeface="Times New Roman" pitchFamily="18" charset="0"/>
                <a:cs typeface="B Nazanin" panose="00000400000000000000" pitchFamily="2" charset="-78"/>
              </a:rPr>
              <a:t> شمار بسیاری نیروی </a:t>
            </a:r>
            <a:r>
              <a:rPr lang="fa-IR" altLang="en-US" sz="2400" dirty="0" err="1">
                <a:latin typeface="Times New Roman" pitchFamily="18" charset="0"/>
                <a:cs typeface="B Nazanin" panose="00000400000000000000" pitchFamily="2" charset="-78"/>
              </a:rPr>
              <a:t>صندوق‌دار</a:t>
            </a:r>
            <a:r>
              <a:rPr lang="fa-IR" altLang="en-US" sz="2400" dirty="0">
                <a:latin typeface="Times New Roman" pitchFamily="18" charset="0"/>
                <a:cs typeface="B Nazanin" panose="00000400000000000000" pitchFamily="2" charset="-78"/>
              </a:rPr>
              <a:t> هستند که </a:t>
            </a:r>
            <a:r>
              <a:rPr lang="fa-IR" altLang="en-US" sz="2400" dirty="0" err="1">
                <a:latin typeface="Times New Roman" pitchFamily="18" charset="0"/>
                <a:cs typeface="B Nazanin" panose="00000400000000000000" pitchFamily="2" charset="-78"/>
              </a:rPr>
              <a:t>هزینه‌های</a:t>
            </a:r>
            <a:r>
              <a:rPr lang="fa-IR" altLang="en-US" sz="2400" dirty="0">
                <a:latin typeface="Times New Roman" pitchFamily="18" charset="0"/>
                <a:cs typeface="B Nazanin" panose="00000400000000000000" pitchFamily="2" charset="-78"/>
              </a:rPr>
              <a:t> جاری </a:t>
            </a:r>
            <a:r>
              <a:rPr lang="fa-IR" altLang="en-US" sz="2400" dirty="0" err="1">
                <a:latin typeface="Times New Roman" pitchFamily="18" charset="0"/>
                <a:cs typeface="B Nazanin" panose="00000400000000000000" pitchFamily="2" charset="-78"/>
              </a:rPr>
              <a:t>فروشگاه‌ها</a:t>
            </a:r>
            <a:r>
              <a:rPr lang="fa-IR" altLang="en-US" sz="2400" dirty="0">
                <a:latin typeface="Times New Roman" pitchFamily="18" charset="0"/>
                <a:cs typeface="B Nazanin" panose="00000400000000000000" pitchFamily="2" charset="-78"/>
              </a:rPr>
              <a:t>  (چه مالی و چه انسانی) را بالا </a:t>
            </a:r>
            <a:r>
              <a:rPr lang="fa-IR" altLang="en-US" sz="2400" dirty="0" err="1">
                <a:latin typeface="Times New Roman" pitchFamily="18" charset="0"/>
                <a:cs typeface="B Nazanin" panose="00000400000000000000" pitchFamily="2" charset="-78"/>
              </a:rPr>
              <a:t>می‌برد</a:t>
            </a:r>
            <a:r>
              <a:rPr lang="fa-IR" altLang="en-US" sz="2400" dirty="0">
                <a:latin typeface="Times New Roman" pitchFamily="18" charset="0"/>
                <a:cs typeface="B Nazanin" panose="00000400000000000000" pitchFamily="2" charset="-78"/>
              </a:rPr>
              <a:t>. </a:t>
            </a:r>
          </a:p>
          <a:p>
            <a:pPr algn="r" rtl="1">
              <a:lnSpc>
                <a:spcPct val="95000"/>
              </a:lnSpc>
            </a:pPr>
            <a:r>
              <a:rPr lang="fa-IR" altLang="en-US" sz="2400" dirty="0">
                <a:latin typeface="Times New Roman" pitchFamily="18" charset="0"/>
                <a:cs typeface="B Nazanin" panose="00000400000000000000" pitchFamily="2" charset="-78"/>
              </a:rPr>
              <a:t>در </a:t>
            </a:r>
            <a:r>
              <a:rPr lang="fa-IR" altLang="en-US" sz="2400" dirty="0" err="1">
                <a:latin typeface="Times New Roman" pitchFamily="18" charset="0"/>
                <a:cs typeface="B Nazanin" panose="00000400000000000000" pitchFamily="2" charset="-78"/>
              </a:rPr>
              <a:t>سال‌های</a:t>
            </a:r>
            <a:r>
              <a:rPr lang="fa-IR" altLang="en-US" sz="2400" dirty="0">
                <a:latin typeface="Times New Roman" pitchFamily="18" charset="0"/>
                <a:cs typeface="B Nazanin" panose="00000400000000000000" pitchFamily="2" charset="-78"/>
              </a:rPr>
              <a:t> اخیر تغییر بزرگی در صنعت </a:t>
            </a:r>
            <a:r>
              <a:rPr lang="fa-IR" altLang="en-US" sz="2400" dirty="0" err="1">
                <a:latin typeface="Times New Roman" pitchFamily="18" charset="0"/>
                <a:cs typeface="B Nazanin" panose="00000400000000000000" pitchFamily="2" charset="-78"/>
              </a:rPr>
              <a:t>خرده‌فروشی</a:t>
            </a:r>
            <a:r>
              <a:rPr lang="fa-IR" altLang="en-US" sz="2400" dirty="0">
                <a:latin typeface="Times New Roman" pitchFamily="18" charset="0"/>
                <a:cs typeface="B Nazanin" panose="00000400000000000000" pitchFamily="2" charset="-78"/>
              </a:rPr>
              <a:t> مخصوصا </a:t>
            </a:r>
            <a:r>
              <a:rPr lang="fa-IR" altLang="en-US" sz="2400" dirty="0" err="1">
                <a:latin typeface="Times New Roman" pitchFamily="18" charset="0"/>
                <a:cs typeface="B Nazanin" panose="00000400000000000000" pitchFamily="2" charset="-78"/>
              </a:rPr>
              <a:t>فروشگاه‌ها</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به‌سوی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سیستم‌های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خود‌وارس</a:t>
            </a:r>
            <a:r>
              <a:rPr lang="fa-IR" altLang="en-US" sz="2400" dirty="0">
                <a:latin typeface="Times New Roman" pitchFamily="18" charset="0"/>
                <a:cs typeface="B Nazanin" panose="00000400000000000000" pitchFamily="2" charset="-78"/>
              </a:rPr>
              <a:t>(</a:t>
            </a:r>
            <a:r>
              <a:rPr lang="en-US" altLang="en-US" sz="2400" dirty="0">
                <a:latin typeface="Times New Roman" pitchFamily="18" charset="0"/>
                <a:cs typeface="B Nazanin" panose="00000400000000000000" pitchFamily="2" charset="-78"/>
              </a:rPr>
              <a:t>Self-checkout</a:t>
            </a:r>
            <a:r>
              <a:rPr lang="fa-IR" altLang="en-US" sz="2400" dirty="0">
                <a:latin typeface="Times New Roman" pitchFamily="18" charset="0"/>
                <a:cs typeface="B Nazanin" panose="00000400000000000000" pitchFamily="2" charset="-78"/>
              </a:rPr>
              <a:t>)  رخ داده است. در این گونه </a:t>
            </a:r>
            <a:r>
              <a:rPr lang="fa-IR" altLang="en-US" sz="2400" dirty="0" err="1">
                <a:latin typeface="Times New Roman" pitchFamily="18" charset="0"/>
                <a:cs typeface="B Nazanin" panose="00000400000000000000" pitchFamily="2" charset="-78"/>
              </a:rPr>
              <a:t>سیستم‌ها</a:t>
            </a:r>
            <a:r>
              <a:rPr lang="fa-IR" altLang="en-US" sz="2400" dirty="0">
                <a:latin typeface="Times New Roman" pitchFamily="18" charset="0"/>
                <a:cs typeface="B Nazanin" panose="00000400000000000000" pitchFamily="2" charset="-78"/>
              </a:rPr>
              <a:t> که خود مشتری </a:t>
            </a:r>
            <a:r>
              <a:rPr lang="fa-IR" altLang="en-US" sz="2400" dirty="0" err="1">
                <a:latin typeface="Times New Roman" pitchFamily="18" charset="0"/>
                <a:cs typeface="B Nazanin" panose="00000400000000000000" pitchFamily="2" charset="-78"/>
              </a:rPr>
              <a:t>وظیفه‌ی</a:t>
            </a:r>
            <a:r>
              <a:rPr lang="fa-IR" altLang="en-US" sz="2400" dirty="0">
                <a:latin typeface="Times New Roman" pitchFamily="18" charset="0"/>
                <a:cs typeface="B Nazanin" panose="00000400000000000000" pitchFamily="2" charset="-78"/>
              </a:rPr>
              <a:t> استفاده از دستگاه </a:t>
            </a:r>
            <a:r>
              <a:rPr lang="fa-IR" altLang="en-US" sz="2400" dirty="0" err="1">
                <a:latin typeface="Times New Roman" pitchFamily="18" charset="0"/>
                <a:cs typeface="B Nazanin" panose="00000400000000000000" pitchFamily="2" charset="-78"/>
              </a:rPr>
              <a:t>بارکد‌خوان</a:t>
            </a:r>
            <a:r>
              <a:rPr lang="fa-IR" altLang="en-US" sz="2400" dirty="0">
                <a:latin typeface="Times New Roman" pitchFamily="18" charset="0"/>
                <a:cs typeface="B Nazanin" panose="00000400000000000000" pitchFamily="2" charset="-78"/>
              </a:rPr>
              <a:t> یا وزن‌ کردن </a:t>
            </a:r>
            <a:r>
              <a:rPr lang="fa-IR" altLang="en-US" sz="2400" dirty="0" err="1">
                <a:latin typeface="Times New Roman" pitchFamily="18" charset="0"/>
                <a:cs typeface="B Nazanin" panose="00000400000000000000" pitchFamily="2" charset="-78"/>
              </a:rPr>
              <a:t>میوه‌ها</a:t>
            </a:r>
            <a:r>
              <a:rPr lang="fa-IR" altLang="en-US" sz="2400" dirty="0">
                <a:latin typeface="Times New Roman" pitchFamily="18" charset="0"/>
                <a:cs typeface="B Nazanin" panose="00000400000000000000" pitchFamily="2" charset="-78"/>
              </a:rPr>
              <a:t> و سبزیجات را دارد،‌ </a:t>
            </a:r>
            <a:r>
              <a:rPr lang="fa-IR" altLang="en-US" sz="2400" dirty="0" err="1">
                <a:latin typeface="Times New Roman" pitchFamily="18" charset="0"/>
                <a:cs typeface="B Nazanin" panose="00000400000000000000" pitchFamily="2" charset="-78"/>
              </a:rPr>
              <a:t>خرده‌فروش‌ها</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می‌توانند</a:t>
            </a:r>
            <a:r>
              <a:rPr lang="fa-IR" altLang="en-US" sz="2400" dirty="0">
                <a:latin typeface="Times New Roman" pitchFamily="18" charset="0"/>
                <a:cs typeface="B Nazanin" panose="00000400000000000000" pitchFamily="2" charset="-78"/>
              </a:rPr>
              <a:t> نیروها را در خدمات دیگر مانند جایگزینی </a:t>
            </a:r>
            <a:r>
              <a:rPr lang="fa-IR" altLang="en-US" sz="2400" dirty="0" err="1">
                <a:latin typeface="Times New Roman" pitchFamily="18" charset="0"/>
                <a:cs typeface="B Nazanin" panose="00000400000000000000" pitchFamily="2" charset="-78"/>
              </a:rPr>
              <a:t>کالا‌های</a:t>
            </a:r>
            <a:r>
              <a:rPr lang="fa-IR" altLang="en-US" sz="2400" dirty="0">
                <a:latin typeface="Times New Roman" pitchFamily="18" charset="0"/>
                <a:cs typeface="B Nazanin" panose="00000400000000000000" pitchFamily="2" charset="-78"/>
              </a:rPr>
              <a:t> برداشته شده، تمیز کردن مغازه و </a:t>
            </a:r>
            <a:r>
              <a:rPr lang="fa-IR" altLang="en-US" sz="2400" dirty="0" err="1">
                <a:latin typeface="Times New Roman" pitchFamily="18" charset="0"/>
                <a:cs typeface="B Nazanin" panose="00000400000000000000" pitchFamily="2" charset="-78"/>
              </a:rPr>
              <a:t>بسته‌بندی</a:t>
            </a:r>
            <a:r>
              <a:rPr lang="fa-IR" altLang="en-US" sz="2400" dirty="0">
                <a:latin typeface="Times New Roman" pitchFamily="18" charset="0"/>
                <a:cs typeface="B Nazanin" panose="00000400000000000000" pitchFamily="2" charset="-78"/>
              </a:rPr>
              <a:t> کردن </a:t>
            </a:r>
            <a:r>
              <a:rPr lang="fa-IR" altLang="en-US" sz="2400" dirty="0" err="1">
                <a:latin typeface="Times New Roman" pitchFamily="18" charset="0"/>
                <a:cs typeface="B Nazanin" panose="00000400000000000000" pitchFamily="2" charset="-78"/>
              </a:rPr>
              <a:t>کالا‌ها</a:t>
            </a:r>
            <a:r>
              <a:rPr lang="fa-IR" altLang="en-US" sz="2400" dirty="0">
                <a:latin typeface="Times New Roman" pitchFamily="18" charset="0"/>
                <a:cs typeface="B Nazanin" panose="00000400000000000000" pitchFamily="2" charset="-78"/>
              </a:rPr>
              <a:t> و ... </a:t>
            </a:r>
            <a:r>
              <a:rPr lang="fa-IR" altLang="en-US" sz="2400" dirty="0" err="1">
                <a:latin typeface="Times New Roman" pitchFamily="18" charset="0"/>
                <a:cs typeface="B Nazanin" panose="00000400000000000000" pitchFamily="2" charset="-78"/>
              </a:rPr>
              <a:t>به‌کار</a:t>
            </a:r>
            <a:r>
              <a:rPr lang="fa-IR" altLang="en-US" sz="2400" dirty="0">
                <a:latin typeface="Times New Roman" pitchFamily="18" charset="0"/>
                <a:cs typeface="B Nazanin" panose="00000400000000000000" pitchFamily="2" charset="-78"/>
              </a:rPr>
              <a:t> گیرند. این روش </a:t>
            </a:r>
            <a:r>
              <a:rPr lang="fa-IR" altLang="en-US" sz="2400" dirty="0" err="1">
                <a:latin typeface="Times New Roman" pitchFamily="18" charset="0"/>
                <a:cs typeface="B Nazanin" panose="00000400000000000000" pitchFamily="2" charset="-78"/>
              </a:rPr>
              <a:t>افزون‌بر</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کم‌کردن</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هزینه‌ی</a:t>
            </a:r>
            <a:r>
              <a:rPr lang="fa-IR" altLang="en-US" sz="2400" dirty="0">
                <a:latin typeface="Times New Roman" pitchFamily="18" charset="0"/>
                <a:cs typeface="B Nazanin" panose="00000400000000000000" pitchFamily="2" charset="-78"/>
              </a:rPr>
              <a:t> نیروی انسانی، نوعی احترام به مشتری و افزایش رضایت برخی از مشتریان را </a:t>
            </a:r>
            <a:r>
              <a:rPr lang="fa-IR" altLang="en-US" sz="2400" dirty="0" err="1">
                <a:latin typeface="Times New Roman" pitchFamily="18" charset="0"/>
                <a:cs typeface="B Nazanin" panose="00000400000000000000" pitchFamily="2" charset="-78"/>
              </a:rPr>
              <a:t>به‌دنبال</a:t>
            </a:r>
            <a:r>
              <a:rPr lang="fa-IR" altLang="en-US" sz="2400" dirty="0">
                <a:latin typeface="Times New Roman" pitchFamily="18" charset="0"/>
                <a:cs typeface="B Nazanin" panose="00000400000000000000" pitchFamily="2" charset="-78"/>
              </a:rPr>
              <a:t> دارد. یک نمونه از احترام به حریم خصوصی مشتری این است که مشتری از خرید مقدار زیادی محصول بهداشتی </a:t>
            </a:r>
            <a:r>
              <a:rPr lang="fa-IR" altLang="en-US" sz="2400" dirty="0" err="1">
                <a:latin typeface="Times New Roman" pitchFamily="18" charset="0"/>
                <a:cs typeface="B Nazanin" panose="00000400000000000000" pitchFamily="2" charset="-78"/>
              </a:rPr>
              <a:t>خجالت‌زده</a:t>
            </a:r>
            <a:r>
              <a:rPr lang="fa-IR" altLang="en-US" sz="2400" dirty="0">
                <a:latin typeface="Times New Roman" pitchFamily="18" charset="0"/>
                <a:cs typeface="B Nazanin" panose="00000400000000000000" pitchFamily="2" charset="-78"/>
              </a:rPr>
              <a:t> نمی‌شود و </a:t>
            </a:r>
            <a:r>
              <a:rPr lang="fa-IR" altLang="en-US" sz="2400" dirty="0" err="1">
                <a:latin typeface="Times New Roman" pitchFamily="18" charset="0"/>
                <a:cs typeface="B Nazanin" panose="00000400000000000000" pitchFamily="2" charset="-78"/>
              </a:rPr>
              <a:t>هم‌چنین</a:t>
            </a:r>
            <a:r>
              <a:rPr lang="fa-IR" altLang="en-US" sz="2400" dirty="0">
                <a:latin typeface="Times New Roman" pitchFamily="18" charset="0"/>
                <a:cs typeface="B Nazanin" panose="00000400000000000000" pitchFamily="2" charset="-78"/>
              </a:rPr>
              <a:t> احساس کنترل در مشتری ایجاد می‌شود و این دغدغه را ندارد که نکند </a:t>
            </a:r>
            <a:r>
              <a:rPr lang="fa-IR" altLang="en-US" sz="2400" dirty="0" err="1">
                <a:latin typeface="Times New Roman" pitchFamily="18" charset="0"/>
                <a:cs typeface="B Nazanin" panose="00000400000000000000" pitchFamily="2" charset="-78"/>
              </a:rPr>
              <a:t>صندوق‌دار</a:t>
            </a:r>
            <a:r>
              <a:rPr lang="fa-IR" altLang="en-US" sz="2400" dirty="0">
                <a:latin typeface="Times New Roman" pitchFamily="18" charset="0"/>
                <a:cs typeface="B Nazanin" panose="00000400000000000000" pitchFamily="2" charset="-78"/>
              </a:rPr>
              <a:t> محصولی را اضافه یا کم وارد کرده است.</a:t>
            </a: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r>
              <a:rPr lang="fa-IR" altLang="en-US" sz="2400" dirty="0">
                <a:latin typeface="Times New Roman" pitchFamily="18" charset="0"/>
                <a:cs typeface="B Nazanin" panose="00000400000000000000" pitchFamily="2" charset="-78"/>
              </a:rPr>
              <a:t>در استفاده از روش سیستم‌ </a:t>
            </a:r>
            <a:r>
              <a:rPr lang="fa-IR" altLang="en-US" sz="2400" dirty="0" err="1">
                <a:latin typeface="Times New Roman" pitchFamily="18" charset="0"/>
                <a:cs typeface="B Nazanin" panose="00000400000000000000" pitchFamily="2" charset="-78"/>
              </a:rPr>
              <a:t>خود‌وارس</a:t>
            </a:r>
            <a:r>
              <a:rPr lang="fa-IR" altLang="en-US" sz="2400" dirty="0">
                <a:latin typeface="Times New Roman" pitchFamily="18" charset="0"/>
                <a:cs typeface="B Nazanin" panose="00000400000000000000" pitchFamily="2" charset="-78"/>
              </a:rPr>
              <a:t>، فروشگاه </a:t>
            </a:r>
            <a:r>
              <a:rPr lang="fa-IR" altLang="en-US" sz="2400" dirty="0" err="1">
                <a:latin typeface="Times New Roman" pitchFamily="18" charset="0"/>
                <a:cs typeface="B Nazanin" panose="00000400000000000000" pitchFamily="2" charset="-78"/>
              </a:rPr>
              <a:t>می‌تواند</a:t>
            </a:r>
            <a:r>
              <a:rPr lang="fa-IR" altLang="en-US" sz="2400" dirty="0">
                <a:latin typeface="Times New Roman" pitchFamily="18" charset="0"/>
                <a:cs typeface="B Nazanin" panose="00000400000000000000" pitchFamily="2" charset="-78"/>
              </a:rPr>
              <a:t> دو رویکرد را در پیش بگیرد. یا شماری دستگاه برای </a:t>
            </a:r>
            <a:r>
              <a:rPr lang="fa-IR" altLang="en-US" sz="2400" dirty="0" err="1">
                <a:latin typeface="Times New Roman" pitchFamily="18" charset="0"/>
                <a:cs typeface="B Nazanin" panose="00000400000000000000" pitchFamily="2" charset="-78"/>
              </a:rPr>
              <a:t>استفاده‌ی</a:t>
            </a:r>
            <a:r>
              <a:rPr lang="fa-IR" altLang="en-US" sz="2400" dirty="0">
                <a:latin typeface="Times New Roman" pitchFamily="18" charset="0"/>
                <a:cs typeface="B Nazanin" panose="00000400000000000000" pitchFamily="2" charset="-78"/>
              </a:rPr>
              <a:t> مشتریان در فروشگاه قرار داده شود یا هر سبد خرید مجهز به یک دستگاه </a:t>
            </a:r>
            <a:r>
              <a:rPr lang="fa-IR" altLang="en-US" sz="2400" dirty="0" err="1">
                <a:latin typeface="Times New Roman" pitchFamily="18" charset="0"/>
                <a:cs typeface="B Nazanin" panose="00000400000000000000" pitchFamily="2" charset="-78"/>
              </a:rPr>
              <a:t>بارکد‌خوان</a:t>
            </a:r>
            <a:r>
              <a:rPr lang="fa-IR" altLang="en-US" sz="2400" dirty="0">
                <a:latin typeface="Times New Roman" pitchFamily="18" charset="0"/>
                <a:cs typeface="B Nazanin" panose="00000400000000000000" pitchFamily="2" charset="-78"/>
              </a:rPr>
              <a:t> باشد. </a:t>
            </a:r>
          </a:p>
          <a:p>
            <a:pPr algn="r" rtl="1">
              <a:lnSpc>
                <a:spcPct val="95000"/>
              </a:lnSpc>
            </a:pPr>
            <a:r>
              <a:rPr lang="fa-IR" altLang="en-US" sz="2400" dirty="0">
                <a:latin typeface="Times New Roman" pitchFamily="18" charset="0"/>
                <a:cs typeface="B Nazanin" panose="00000400000000000000" pitchFamily="2" charset="-78"/>
              </a:rPr>
              <a:t>در رویکرد اول </a:t>
            </a:r>
            <a:r>
              <a:rPr lang="fa-IR" altLang="en-US" sz="2400" dirty="0" err="1">
                <a:latin typeface="Times New Roman" pitchFamily="18" charset="0"/>
                <a:cs typeface="B Nazanin" panose="00000400000000000000" pitchFamily="2" charset="-78"/>
              </a:rPr>
              <a:t>به‌دلیل</a:t>
            </a:r>
            <a:r>
              <a:rPr lang="fa-IR" altLang="en-US" sz="2400" dirty="0">
                <a:latin typeface="Times New Roman" pitchFamily="18" charset="0"/>
                <a:cs typeface="B Nazanin" panose="00000400000000000000" pitchFamily="2" charset="-78"/>
              </a:rPr>
              <a:t> سرعت عمل </a:t>
            </a:r>
            <a:r>
              <a:rPr lang="fa-IR" altLang="en-US" sz="2400" dirty="0" err="1">
                <a:latin typeface="Times New Roman" pitchFamily="18" charset="0"/>
                <a:cs typeface="B Nazanin" panose="00000400000000000000" pitchFamily="2" charset="-78"/>
              </a:rPr>
              <a:t>پایین‌تر</a:t>
            </a:r>
            <a:r>
              <a:rPr lang="fa-IR" altLang="en-US" sz="2400" dirty="0">
                <a:latin typeface="Times New Roman" pitchFamily="18" charset="0"/>
                <a:cs typeface="B Nazanin" panose="00000400000000000000" pitchFamily="2" charset="-78"/>
              </a:rPr>
              <a:t> مشتریان نسبت به </a:t>
            </a:r>
            <a:r>
              <a:rPr lang="fa-IR" altLang="en-US" sz="2400" dirty="0" err="1">
                <a:latin typeface="Times New Roman" pitchFamily="18" charset="0"/>
                <a:cs typeface="B Nazanin" panose="00000400000000000000" pitchFamily="2" charset="-78"/>
              </a:rPr>
              <a:t>صندوق‌دار</a:t>
            </a:r>
            <a:r>
              <a:rPr lang="fa-IR" altLang="en-US" sz="2400" dirty="0">
                <a:latin typeface="Times New Roman" pitchFamily="18" charset="0"/>
                <a:cs typeface="B Nazanin" panose="00000400000000000000" pitchFamily="2" charset="-78"/>
              </a:rPr>
              <a:t> ممکن است </a:t>
            </a:r>
            <a:r>
              <a:rPr lang="fa-IR" altLang="en-US" sz="2400" dirty="0" err="1">
                <a:latin typeface="Times New Roman" pitchFamily="18" charset="0"/>
                <a:cs typeface="B Nazanin" panose="00000400000000000000" pitchFamily="2" charset="-78"/>
              </a:rPr>
              <a:t>مسئله‌ی</a:t>
            </a:r>
            <a:r>
              <a:rPr lang="fa-IR" altLang="en-US" sz="2400" dirty="0">
                <a:latin typeface="Times New Roman" pitchFamily="18" charset="0"/>
                <a:cs typeface="B Nazanin" panose="00000400000000000000" pitchFamily="2" charset="-78"/>
              </a:rPr>
              <a:t> صف طولانی حل نشود. روش دوم نیز </a:t>
            </a:r>
            <a:r>
              <a:rPr lang="fa-IR" altLang="en-US" sz="2400" dirty="0" err="1">
                <a:latin typeface="Times New Roman" pitchFamily="18" charset="0"/>
                <a:cs typeface="B Nazanin" panose="00000400000000000000" pitchFamily="2" charset="-78"/>
              </a:rPr>
              <a:t>هزینه‌ی</a:t>
            </a:r>
            <a:r>
              <a:rPr lang="fa-IR" altLang="en-US" sz="2400" dirty="0">
                <a:latin typeface="Times New Roman" pitchFamily="18" charset="0"/>
                <a:cs typeface="B Nazanin" panose="00000400000000000000" pitchFamily="2" charset="-78"/>
              </a:rPr>
              <a:t> زیادی برای تهیه‌ و نگهداری شمار زیادی دستگاه </a:t>
            </a:r>
            <a:r>
              <a:rPr lang="fa-IR" altLang="en-US" sz="2400" dirty="0" err="1">
                <a:latin typeface="Times New Roman" pitchFamily="18" charset="0"/>
                <a:cs typeface="B Nazanin" panose="00000400000000000000" pitchFamily="2" charset="-78"/>
              </a:rPr>
              <a:t>بارکدخوان</a:t>
            </a:r>
            <a:r>
              <a:rPr lang="fa-IR" altLang="en-US" sz="2400" dirty="0">
                <a:latin typeface="Times New Roman" pitchFamily="18" charset="0"/>
                <a:cs typeface="B Nazanin" panose="00000400000000000000" pitchFamily="2" charset="-78"/>
              </a:rPr>
              <a:t>  به دنبال دارد. </a:t>
            </a: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r>
              <a:rPr lang="fa-IR" altLang="en-US" sz="2400" dirty="0">
                <a:latin typeface="Times New Roman" pitchFamily="18" charset="0"/>
                <a:cs typeface="B Nazanin" panose="00000400000000000000" pitchFamily="2" charset="-78"/>
              </a:rPr>
              <a:t>این روش‌ معمولا مشکلات دیگری را از جمله چالش </a:t>
            </a:r>
            <a:r>
              <a:rPr lang="fa-IR" altLang="en-US" sz="2400" dirty="0" err="1">
                <a:latin typeface="Times New Roman" pitchFamily="18" charset="0"/>
                <a:cs typeface="B Nazanin" panose="00000400000000000000" pitchFamily="2" charset="-78"/>
              </a:rPr>
              <a:t>درستی‌سنجی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کالا‌ها</a:t>
            </a:r>
            <a:r>
              <a:rPr lang="fa-IR" altLang="en-US" sz="2400" dirty="0">
                <a:latin typeface="Times New Roman" pitchFamily="18" charset="0"/>
                <a:cs typeface="B Nazanin" panose="00000400000000000000" pitchFamily="2" charset="-78"/>
              </a:rPr>
              <a:t>، شناسایی، انتظار برای رسیدگی به مشکلات احتمالی و یادگیری مشتریان برای کار درست با سیستم نیز دارد. </a:t>
            </a:r>
            <a:r>
              <a:rPr lang="fa-IR" altLang="en-US" sz="2400" dirty="0" err="1">
                <a:latin typeface="Times New Roman" pitchFamily="18" charset="0"/>
                <a:cs typeface="B Nazanin" panose="00000400000000000000" pitchFamily="2" charset="-78"/>
              </a:rPr>
              <a:t>روش‌های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درستی‌سنجی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کالا‌های</a:t>
            </a:r>
            <a:r>
              <a:rPr lang="fa-IR" altLang="en-US" sz="2400" dirty="0">
                <a:latin typeface="Times New Roman" pitchFamily="18" charset="0"/>
                <a:cs typeface="B Nazanin" panose="00000400000000000000" pitchFamily="2" charset="-78"/>
              </a:rPr>
              <a:t> وارد شده معمولا از طریق </a:t>
            </a:r>
            <a:r>
              <a:rPr lang="fa-IR" altLang="en-US" sz="2400" dirty="0" err="1">
                <a:latin typeface="Times New Roman" pitchFamily="18" charset="0"/>
                <a:cs typeface="B Nazanin" panose="00000400000000000000" pitchFamily="2" charset="-78"/>
              </a:rPr>
              <a:t>محسابه‌ی</a:t>
            </a:r>
            <a:r>
              <a:rPr lang="fa-IR" altLang="en-US" sz="2400" dirty="0">
                <a:latin typeface="Times New Roman" pitchFamily="18" charset="0"/>
                <a:cs typeface="B Nazanin" panose="00000400000000000000" pitchFamily="2" charset="-78"/>
              </a:rPr>
              <a:t> وزن محصولات </a:t>
            </a:r>
            <a:r>
              <a:rPr lang="fa-IR" altLang="en-US" sz="2400" dirty="0" err="1">
                <a:latin typeface="Times New Roman" pitchFamily="18" charset="0"/>
                <a:cs typeface="B Nazanin" panose="00000400000000000000" pitchFamily="2" charset="-78"/>
              </a:rPr>
              <a:t>برداشته‌ی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شده‌ی</a:t>
            </a:r>
            <a:r>
              <a:rPr lang="fa-IR" altLang="en-US" sz="2400" dirty="0">
                <a:latin typeface="Times New Roman" pitchFamily="18" charset="0"/>
                <a:cs typeface="B Nazanin" panose="00000400000000000000" pitchFamily="2" charset="-78"/>
              </a:rPr>
              <a:t> مشتری صورت </a:t>
            </a:r>
            <a:r>
              <a:rPr lang="fa-IR" altLang="en-US" sz="2400" dirty="0" err="1">
                <a:latin typeface="Times New Roman" pitchFamily="18" charset="0"/>
                <a:cs typeface="B Nazanin" panose="00000400000000000000" pitchFamily="2" charset="-78"/>
              </a:rPr>
              <a:t>می‌گیرد</a:t>
            </a:r>
            <a:r>
              <a:rPr lang="fa-IR" altLang="en-US" sz="2400" dirty="0">
                <a:latin typeface="Times New Roman" pitchFamily="18" charset="0"/>
                <a:cs typeface="B Nazanin" panose="00000400000000000000" pitchFamily="2" charset="-78"/>
              </a:rPr>
              <a:t> که </a:t>
            </a:r>
            <a:r>
              <a:rPr lang="fa-IR" altLang="en-US" sz="2400" dirty="0" err="1">
                <a:latin typeface="Times New Roman" pitchFamily="18" charset="0"/>
                <a:cs typeface="B Nazanin" panose="00000400000000000000" pitchFamily="2" charset="-78"/>
              </a:rPr>
              <a:t>افزون‌بر</a:t>
            </a:r>
            <a:r>
              <a:rPr lang="fa-IR" altLang="en-US" sz="2400" dirty="0">
                <a:latin typeface="Times New Roman" pitchFamily="18" charset="0"/>
                <a:cs typeface="B Nazanin" panose="00000400000000000000" pitchFamily="2" charset="-78"/>
              </a:rPr>
              <a:t> این که </a:t>
            </a:r>
            <a:r>
              <a:rPr lang="fa-IR" altLang="en-US" sz="2400" dirty="0" err="1">
                <a:latin typeface="Times New Roman" pitchFamily="18" charset="0"/>
                <a:cs typeface="B Nazanin" panose="00000400000000000000" pitchFamily="2" charset="-78"/>
              </a:rPr>
              <a:t>درجه‌ی</a:t>
            </a:r>
            <a:r>
              <a:rPr lang="fa-IR" altLang="en-US" sz="2400" dirty="0">
                <a:latin typeface="Times New Roman" pitchFamily="18" charset="0"/>
                <a:cs typeface="B Nazanin" panose="00000400000000000000" pitchFamily="2" charset="-78"/>
              </a:rPr>
              <a:t> اطمینان روش سنتی را ندارد، به خاطر خطاهای احتمالی </a:t>
            </a:r>
            <a:r>
              <a:rPr lang="fa-IR" altLang="en-US" sz="2400" dirty="0" err="1">
                <a:latin typeface="Times New Roman" pitchFamily="18" charset="0"/>
                <a:cs typeface="B Nazanin" panose="00000400000000000000" pitchFamily="2" charset="-78"/>
              </a:rPr>
              <a:t>نارضایتی‌هایی</a:t>
            </a:r>
            <a:r>
              <a:rPr lang="fa-IR" altLang="en-US" sz="2400" dirty="0">
                <a:latin typeface="Times New Roman" pitchFamily="18" charset="0"/>
                <a:cs typeface="B Nazanin" panose="00000400000000000000" pitchFamily="2" charset="-78"/>
              </a:rPr>
              <a:t> را برای مشتری ایجاد می‌کند. برای مثال بسیار رخ می‌دهد که مشتری با خطای «یک کالای نامشخص در سبد خرید شما وجود دارد»‌ یا «یک محصول از سبد خرید شما برداشته شد، </a:t>
            </a:r>
            <a:r>
              <a:rPr lang="fa-IR" altLang="en-US" sz="2400" dirty="0" err="1">
                <a:latin typeface="Times New Roman" pitchFamily="18" charset="0"/>
                <a:cs typeface="B Nazanin" panose="00000400000000000000" pitchFamily="2" charset="-78"/>
              </a:rPr>
              <a:t>لطفا</a:t>
            </a:r>
            <a:r>
              <a:rPr lang="fa-IR" altLang="en-US" sz="2400" dirty="0">
                <a:latin typeface="Times New Roman" pitchFamily="18" charset="0"/>
                <a:cs typeface="B Nazanin" panose="00000400000000000000" pitchFamily="2" charset="-78"/>
              </a:rPr>
              <a:t> آن را در جای خود قرار دهید» </a:t>
            </a:r>
            <a:r>
              <a:rPr lang="fa-IR" altLang="en-US" sz="2400" dirty="0" err="1">
                <a:latin typeface="Times New Roman" pitchFamily="18" charset="0"/>
                <a:cs typeface="B Nazanin" panose="00000400000000000000" pitchFamily="2" charset="-78"/>
              </a:rPr>
              <a:t>رو‌به‌رو</a:t>
            </a:r>
            <a:r>
              <a:rPr lang="fa-IR" altLang="en-US" sz="2400" dirty="0">
                <a:latin typeface="Times New Roman" pitchFamily="18" charset="0"/>
                <a:cs typeface="B Nazanin" panose="00000400000000000000" pitchFamily="2" charset="-78"/>
              </a:rPr>
              <a:t> می‌شود. برخی </a:t>
            </a:r>
            <a:r>
              <a:rPr lang="fa-IR" altLang="en-US" sz="2400" dirty="0" err="1">
                <a:latin typeface="Times New Roman" pitchFamily="18" charset="0"/>
                <a:cs typeface="B Nazanin" panose="00000400000000000000" pitchFamily="2" charset="-78"/>
              </a:rPr>
              <a:t>زمان‌ها</a:t>
            </a:r>
            <a:r>
              <a:rPr lang="fa-IR" altLang="en-US" sz="2400" dirty="0">
                <a:latin typeface="Times New Roman" pitchFamily="18" charset="0"/>
                <a:cs typeface="B Nazanin" panose="00000400000000000000" pitchFamily="2" charset="-78"/>
              </a:rPr>
              <a:t> نیز یک محصول توسط دستگاه به نادرستی شناسایی می‌شود که نیاز به کمک نیروهای پشتیبانی فروشگاه دارد. نبود نیروی دائم مانند </a:t>
            </a:r>
            <a:r>
              <a:rPr lang="fa-IR" altLang="en-US" sz="2400" dirty="0" err="1">
                <a:latin typeface="Times New Roman" pitchFamily="18" charset="0"/>
                <a:cs typeface="B Nazanin" panose="00000400000000000000" pitchFamily="2" charset="-78"/>
              </a:rPr>
              <a:t>صندوق‌دار</a:t>
            </a:r>
            <a:r>
              <a:rPr lang="fa-IR" altLang="en-US" sz="2400" dirty="0">
                <a:latin typeface="Times New Roman" pitchFamily="18" charset="0"/>
                <a:cs typeface="B Nazanin" panose="00000400000000000000" pitchFamily="2" charset="-78"/>
              </a:rPr>
              <a:t> در کنار دستگاه موجب می‌شود تا </a:t>
            </a:r>
            <a:r>
              <a:rPr lang="fa-IR" altLang="en-US" sz="2400" dirty="0" err="1">
                <a:latin typeface="Times New Roman" pitchFamily="18" charset="0"/>
                <a:cs typeface="B Nazanin" panose="00000400000000000000" pitchFamily="2" charset="-78"/>
              </a:rPr>
              <a:t>مشتریانی</a:t>
            </a:r>
            <a:r>
              <a:rPr lang="fa-IR" altLang="en-US" sz="2400" dirty="0">
                <a:latin typeface="Times New Roman" pitchFamily="18" charset="0"/>
                <a:cs typeface="B Nazanin" panose="00000400000000000000" pitchFamily="2" charset="-78"/>
              </a:rPr>
              <a:t> که در کار با سیستم به مشکل </a:t>
            </a:r>
            <a:r>
              <a:rPr lang="fa-IR" altLang="en-US" sz="2400" dirty="0" err="1">
                <a:latin typeface="Times New Roman" pitchFamily="18" charset="0"/>
                <a:cs typeface="B Nazanin" panose="00000400000000000000" pitchFamily="2" charset="-78"/>
              </a:rPr>
              <a:t>خورده‌اند</a:t>
            </a:r>
            <a:r>
              <a:rPr lang="fa-IR" altLang="en-US" sz="2400" dirty="0">
                <a:latin typeface="Times New Roman" pitchFamily="18" charset="0"/>
                <a:cs typeface="B Nazanin" panose="00000400000000000000" pitchFamily="2" charset="-78"/>
              </a:rPr>
              <a:t> برای دریافت پشتیبانی منتظر شوند و </a:t>
            </a:r>
            <a:r>
              <a:rPr lang="fa-IR" altLang="en-US" sz="2400" dirty="0" err="1">
                <a:latin typeface="Times New Roman" pitchFamily="18" charset="0"/>
                <a:cs typeface="B Nazanin" panose="00000400000000000000" pitchFamily="2" charset="-78"/>
              </a:rPr>
              <a:t>به‌دنبال</a:t>
            </a:r>
            <a:r>
              <a:rPr lang="fa-IR" altLang="en-US" sz="2400" dirty="0">
                <a:latin typeface="Times New Roman" pitchFamily="18" charset="0"/>
                <a:cs typeface="B Nazanin" panose="00000400000000000000" pitchFamily="2" charset="-78"/>
              </a:rPr>
              <a:t> نیروی پشتیبان بگردند که ناگزیر نارضایتی </a:t>
            </a:r>
            <a:r>
              <a:rPr lang="fa-IR" altLang="en-US" sz="2400" dirty="0" err="1">
                <a:latin typeface="Times New Roman" pitchFamily="18" charset="0"/>
                <a:cs typeface="B Nazanin" panose="00000400000000000000" pitchFamily="2" charset="-78"/>
              </a:rPr>
              <a:t>آن‌ها</a:t>
            </a:r>
            <a:r>
              <a:rPr lang="fa-IR" altLang="en-US" sz="2400" dirty="0">
                <a:latin typeface="Times New Roman" pitchFamily="18" charset="0"/>
                <a:cs typeface="B Nazanin" panose="00000400000000000000" pitchFamily="2" charset="-78"/>
              </a:rPr>
              <a:t> در پی دارد.</a:t>
            </a:r>
          </a:p>
          <a:p>
            <a:pPr algn="r" rtl="1">
              <a:lnSpc>
                <a:spcPct val="95000"/>
              </a:lnSpc>
            </a:pPr>
            <a:r>
              <a:rPr lang="fa-IR" altLang="en-US" sz="2400" dirty="0">
                <a:latin typeface="Times New Roman" pitchFamily="18" charset="0"/>
                <a:cs typeface="B Nazanin" panose="00000400000000000000" pitchFamily="2" charset="-78"/>
              </a:rPr>
              <a:t>کاربرد هوش مصنوعی در این </a:t>
            </a:r>
            <a:r>
              <a:rPr lang="fa-IR" altLang="en-US" sz="2400" dirty="0" err="1">
                <a:latin typeface="Times New Roman" pitchFamily="18" charset="0"/>
                <a:cs typeface="B Nazanin" panose="00000400000000000000" pitchFamily="2" charset="-78"/>
              </a:rPr>
              <a:t>سیستم‌ها</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می‌تواند</a:t>
            </a:r>
            <a:r>
              <a:rPr lang="fa-IR" altLang="en-US" sz="2400" dirty="0">
                <a:latin typeface="Times New Roman" pitchFamily="18" charset="0"/>
                <a:cs typeface="B Nazanin" panose="00000400000000000000" pitchFamily="2" charset="-78"/>
              </a:rPr>
              <a:t> با تشخیص </a:t>
            </a:r>
            <a:r>
              <a:rPr lang="fa-IR" altLang="en-US" sz="2400" dirty="0" err="1">
                <a:latin typeface="Times New Roman" pitchFamily="18" charset="0"/>
                <a:cs typeface="B Nazanin" panose="00000400000000000000" pitchFamily="2" charset="-78"/>
              </a:rPr>
              <a:t>دقیق‌تر</a:t>
            </a:r>
            <a:r>
              <a:rPr lang="fa-IR" altLang="en-US" sz="2400" dirty="0">
                <a:latin typeface="Times New Roman" pitchFamily="18" charset="0"/>
                <a:cs typeface="B Nazanin" panose="00000400000000000000" pitchFamily="2" charset="-78"/>
              </a:rPr>
              <a:t> و </a:t>
            </a:r>
            <a:r>
              <a:rPr lang="fa-IR" altLang="en-US" sz="2400" dirty="0" err="1">
                <a:latin typeface="Times New Roman" pitchFamily="18" charset="0"/>
                <a:cs typeface="B Nazanin" panose="00000400000000000000" pitchFamily="2" charset="-78"/>
              </a:rPr>
              <a:t>رخ‌داد</a:t>
            </a:r>
            <a:r>
              <a:rPr lang="fa-IR" altLang="en-US" sz="2400" dirty="0">
                <a:latin typeface="Times New Roman" pitchFamily="18" charset="0"/>
                <a:cs typeface="B Nazanin" panose="00000400000000000000" pitchFamily="2" charset="-78"/>
              </a:rPr>
              <a:t> خطای </a:t>
            </a:r>
            <a:r>
              <a:rPr lang="fa-IR" altLang="en-US" sz="2400" dirty="0" err="1">
                <a:latin typeface="Times New Roman" pitchFamily="18" charset="0"/>
                <a:cs typeface="B Nazanin" panose="00000400000000000000" pitchFamily="2" charset="-78"/>
              </a:rPr>
              <a:t>کم‌تر</a:t>
            </a:r>
            <a:r>
              <a:rPr lang="fa-IR" altLang="en-US" sz="2400" dirty="0">
                <a:latin typeface="Times New Roman" pitchFamily="18" charset="0"/>
                <a:cs typeface="B Nazanin" panose="00000400000000000000" pitchFamily="2" charset="-78"/>
              </a:rPr>
              <a:t> نیاز کاربر به نیروی پشتیبان را </a:t>
            </a:r>
            <a:r>
              <a:rPr lang="fa-IR" altLang="en-US" sz="2400" dirty="0" err="1">
                <a:latin typeface="Times New Roman" pitchFamily="18" charset="0"/>
                <a:cs typeface="B Nazanin" panose="00000400000000000000" pitchFamily="2" charset="-78"/>
              </a:rPr>
              <a:t>کم‌تر</a:t>
            </a:r>
            <a:r>
              <a:rPr lang="fa-IR" altLang="en-US" sz="2400" dirty="0">
                <a:latin typeface="Times New Roman" pitchFamily="18" charset="0"/>
                <a:cs typeface="B Nazanin" panose="00000400000000000000" pitchFamily="2" charset="-78"/>
              </a:rPr>
              <a:t> کند. اما بنا بر </a:t>
            </a:r>
            <a:r>
              <a:rPr lang="fa-IR" altLang="en-US" sz="2400" dirty="0" err="1">
                <a:latin typeface="Times New Roman" pitchFamily="18" charset="0"/>
                <a:cs typeface="B Nazanin" panose="00000400000000000000" pitchFamily="2" charset="-78"/>
              </a:rPr>
              <a:t>چالش‌های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پیش‌روی</a:t>
            </a:r>
            <a:r>
              <a:rPr lang="fa-IR" altLang="en-US" sz="2400" dirty="0">
                <a:latin typeface="Times New Roman" pitchFamily="18" charset="0"/>
                <a:cs typeface="B Nazanin" panose="00000400000000000000" pitchFamily="2" charset="-78"/>
              </a:rPr>
              <a:t> یک سیستم </a:t>
            </a:r>
            <a:r>
              <a:rPr lang="fa-IR" altLang="en-US" sz="2400" dirty="0" err="1">
                <a:latin typeface="Times New Roman" pitchFamily="18" charset="0"/>
                <a:cs typeface="B Nazanin" panose="00000400000000000000" pitchFamily="2" charset="-78"/>
              </a:rPr>
              <a:t>خود‌وارس</a:t>
            </a:r>
            <a:r>
              <a:rPr lang="fa-IR" altLang="en-US" sz="2400" dirty="0">
                <a:latin typeface="Times New Roman" pitchFamily="18" charset="0"/>
                <a:cs typeface="B Nazanin" panose="00000400000000000000" pitchFamily="2" charset="-78"/>
              </a:rPr>
              <a:t>، برخی </a:t>
            </a:r>
            <a:r>
              <a:rPr lang="fa-IR" altLang="en-US" sz="2400" dirty="0" err="1">
                <a:latin typeface="Times New Roman" pitchFamily="18" charset="0"/>
                <a:cs typeface="B Nazanin" panose="00000400000000000000" pitchFamily="2" charset="-78"/>
              </a:rPr>
              <a:t>فروشگاه‌ها</a:t>
            </a:r>
            <a:r>
              <a:rPr lang="fa-IR" altLang="en-US" sz="2400" dirty="0">
                <a:latin typeface="Times New Roman" pitchFamily="18" charset="0"/>
                <a:cs typeface="B Nazanin" panose="00000400000000000000" pitchFamily="2" charset="-78"/>
              </a:rPr>
              <a:t> به سوی </a:t>
            </a:r>
            <a:r>
              <a:rPr lang="fa-IR" altLang="en-US" sz="2400" dirty="0" err="1">
                <a:latin typeface="Times New Roman" pitchFamily="18" charset="0"/>
                <a:cs typeface="B Nazanin" panose="00000400000000000000" pitchFamily="2" charset="-78"/>
              </a:rPr>
              <a:t>راه‌حل‌های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وارسی‌تمام‌خودکار</a:t>
            </a:r>
            <a:r>
              <a:rPr lang="fa-IR" altLang="en-US" sz="2400" dirty="0">
                <a:latin typeface="Times New Roman" pitchFamily="18" charset="0"/>
                <a:cs typeface="B Nazanin" panose="00000400000000000000" pitchFamily="2" charset="-78"/>
              </a:rPr>
              <a:t>(</a:t>
            </a:r>
            <a:r>
              <a:rPr lang="en-US" altLang="en-US" sz="2400" dirty="0">
                <a:latin typeface="Times New Roman" pitchFamily="18" charset="0"/>
                <a:cs typeface="B Nazanin" panose="00000400000000000000" pitchFamily="2" charset="-78"/>
              </a:rPr>
              <a:t>Automatic Checkout</a:t>
            </a:r>
            <a:r>
              <a:rPr lang="fa-IR" altLang="en-US" sz="2400" dirty="0">
                <a:latin typeface="Times New Roman" pitchFamily="18" charset="0"/>
                <a:cs typeface="B Nazanin" panose="00000400000000000000" pitchFamily="2" charset="-78"/>
              </a:rPr>
              <a:t>)  یا </a:t>
            </a:r>
            <a:r>
              <a:rPr lang="fa-IR" altLang="en-US" sz="2400" dirty="0" err="1">
                <a:latin typeface="Times New Roman" pitchFamily="18" charset="0"/>
                <a:cs typeface="B Nazanin" panose="00000400000000000000" pitchFamily="2" charset="-78"/>
              </a:rPr>
              <a:t>بی‌وارسی</a:t>
            </a:r>
            <a:r>
              <a:rPr lang="fa-IR" altLang="en-US" sz="2400" dirty="0">
                <a:latin typeface="Times New Roman" pitchFamily="18" charset="0"/>
                <a:cs typeface="B Nazanin" panose="00000400000000000000" pitchFamily="2" charset="-78"/>
              </a:rPr>
              <a:t> (</a:t>
            </a:r>
            <a:r>
              <a:rPr lang="en-US" altLang="en-US" sz="2400" dirty="0">
                <a:latin typeface="Times New Roman" pitchFamily="18" charset="0"/>
                <a:cs typeface="B Nazanin" panose="00000400000000000000" pitchFamily="2" charset="-78"/>
              </a:rPr>
              <a:t>No Checkout</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رفته‌اند</a:t>
            </a:r>
            <a:r>
              <a:rPr lang="fa-IR" altLang="en-US" sz="2400" dirty="0">
                <a:latin typeface="Times New Roman" pitchFamily="18" charset="0"/>
                <a:cs typeface="B Nazanin" panose="00000400000000000000" pitchFamily="2" charset="-78"/>
              </a:rPr>
              <a:t>. در </a:t>
            </a:r>
            <a:r>
              <a:rPr lang="fa-IR" altLang="en-US" sz="2400" dirty="0" err="1">
                <a:latin typeface="Times New Roman" pitchFamily="18" charset="0"/>
                <a:cs typeface="B Nazanin" panose="00000400000000000000" pitchFamily="2" charset="-78"/>
              </a:rPr>
              <a:t>راه‌حل‌های</a:t>
            </a:r>
            <a:r>
              <a:rPr lang="fa-IR" altLang="en-US" sz="2400" dirty="0">
                <a:latin typeface="Times New Roman" pitchFamily="18" charset="0"/>
                <a:cs typeface="B Nazanin" panose="00000400000000000000" pitchFamily="2" charset="-78"/>
              </a:rPr>
              <a:t> وارسی </a:t>
            </a:r>
            <a:r>
              <a:rPr lang="fa-IR" altLang="en-US" sz="2400" dirty="0" err="1">
                <a:latin typeface="Times New Roman" pitchFamily="18" charset="0"/>
                <a:cs typeface="B Nazanin" panose="00000400000000000000" pitchFamily="2" charset="-78"/>
              </a:rPr>
              <a:t>تمام‌خودکار</a:t>
            </a:r>
            <a:r>
              <a:rPr lang="fa-IR" altLang="en-US" sz="2400" dirty="0">
                <a:latin typeface="Times New Roman" pitchFamily="18" charset="0"/>
                <a:cs typeface="B Nazanin" panose="00000400000000000000" pitchFamily="2" charset="-78"/>
              </a:rPr>
              <a:t> کاربر نیازی به درگیر شدن در فرآیند وارسی ندارد و تنها بایستی محصولات مورد نیاز خود را بردارد و به روی ریل وارسی قرار دهد. در </a:t>
            </a:r>
            <a:r>
              <a:rPr lang="fa-IR" altLang="en-US" sz="2400" dirty="0" err="1">
                <a:latin typeface="Times New Roman" pitchFamily="18" charset="0"/>
                <a:cs typeface="B Nazanin" panose="00000400000000000000" pitchFamily="2" charset="-78"/>
              </a:rPr>
              <a:t>راه‌حل‌های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بی‌وارسی</a:t>
            </a:r>
            <a:r>
              <a:rPr lang="fa-IR" altLang="en-US" sz="2400" dirty="0">
                <a:latin typeface="Times New Roman" pitchFamily="18" charset="0"/>
                <a:cs typeface="B Nazanin" panose="00000400000000000000" pitchFamily="2" charset="-78"/>
              </a:rPr>
              <a:t> مشتری حتی نیاز به </a:t>
            </a:r>
            <a:r>
              <a:rPr lang="fa-IR" altLang="en-US" sz="2400" dirty="0" err="1">
                <a:latin typeface="Times New Roman" pitchFamily="18" charset="0"/>
                <a:cs typeface="B Nazanin" panose="00000400000000000000" pitchFamily="2" charset="-78"/>
              </a:rPr>
              <a:t>قرار‌دادن</a:t>
            </a:r>
            <a:r>
              <a:rPr lang="fa-IR" altLang="en-US" sz="2400" dirty="0">
                <a:latin typeface="Times New Roman" pitchFamily="18" charset="0"/>
                <a:cs typeface="B Nazanin" panose="00000400000000000000" pitchFamily="2" charset="-78"/>
              </a:rPr>
              <a:t> کالاهای مورد نظرش به روی ریل وارسی هم ندارد و تنها با برداشتن </a:t>
            </a:r>
            <a:r>
              <a:rPr lang="fa-IR" altLang="en-US" sz="2400" dirty="0" err="1">
                <a:latin typeface="Times New Roman" pitchFamily="18" charset="0"/>
                <a:cs typeface="B Nazanin" panose="00000400000000000000" pitchFamily="2" charset="-78"/>
              </a:rPr>
              <a:t>آن‌ها</a:t>
            </a:r>
            <a:r>
              <a:rPr lang="fa-IR" altLang="en-US" sz="2400" dirty="0">
                <a:latin typeface="Times New Roman" pitchFamily="18" charset="0"/>
                <a:cs typeface="B Nazanin" panose="00000400000000000000" pitchFamily="2" charset="-78"/>
              </a:rPr>
              <a:t> در رسید خرید او نوشته می‌شود.</a:t>
            </a:r>
          </a:p>
          <a:p>
            <a:pPr algn="r" rtl="1">
              <a:lnSpc>
                <a:spcPct val="95000"/>
              </a:lnSpc>
            </a:pPr>
            <a:r>
              <a:rPr lang="fa-IR" altLang="en-US" sz="2400" dirty="0">
                <a:latin typeface="Times New Roman" pitchFamily="18" charset="0"/>
                <a:cs typeface="B Nazanin" panose="00000400000000000000" pitchFamily="2" charset="-78"/>
              </a:rPr>
              <a:t>نخستین </a:t>
            </a:r>
            <a:r>
              <a:rPr lang="fa-IR" altLang="en-US" sz="2400" dirty="0" err="1">
                <a:latin typeface="Times New Roman" pitchFamily="18" charset="0"/>
                <a:cs typeface="B Nazanin" panose="00000400000000000000" pitchFamily="2" charset="-78"/>
              </a:rPr>
              <a:t>سیستم‌های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خود‌وارس</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خودِ</a:t>
            </a:r>
            <a:r>
              <a:rPr lang="fa-IR" altLang="en-US" sz="2400" dirty="0">
                <a:latin typeface="Times New Roman" pitchFamily="18" charset="0"/>
                <a:cs typeface="B Nazanin" panose="00000400000000000000" pitchFamily="2" charset="-78"/>
              </a:rPr>
              <a:t> مشتری) در سال ۱۹۹۰ طراحی و </a:t>
            </a:r>
            <a:r>
              <a:rPr lang="fa-IR" altLang="en-US" sz="2400" dirty="0" err="1">
                <a:latin typeface="Times New Roman" pitchFamily="18" charset="0"/>
                <a:cs typeface="B Nazanin" panose="00000400000000000000" pitchFamily="2" charset="-78"/>
              </a:rPr>
              <a:t>ساخته‌شدند</a:t>
            </a:r>
            <a:r>
              <a:rPr lang="fa-IR" altLang="en-US" sz="2400" dirty="0">
                <a:latin typeface="Times New Roman" pitchFamily="18" charset="0"/>
                <a:cs typeface="B Nazanin" panose="00000400000000000000" pitchFamily="2" charset="-78"/>
              </a:rPr>
              <a:t> اما در سال ۲۰۰۰ مورد اقبال قرار گرفتند . در این گونه </a:t>
            </a:r>
            <a:r>
              <a:rPr lang="fa-IR" altLang="en-US" sz="2400" dirty="0" err="1">
                <a:latin typeface="Times New Roman" pitchFamily="18" charset="0"/>
                <a:cs typeface="B Nazanin" panose="00000400000000000000" pitchFamily="2" charset="-78"/>
              </a:rPr>
              <a:t>سیستم‌ها</a:t>
            </a:r>
            <a:r>
              <a:rPr lang="fa-IR" altLang="en-US" sz="2400" dirty="0">
                <a:latin typeface="Times New Roman" pitchFamily="18" charset="0"/>
                <a:cs typeface="B Nazanin" panose="00000400000000000000" pitchFamily="2" charset="-78"/>
              </a:rPr>
              <a:t> معمولا یک </a:t>
            </a:r>
            <a:r>
              <a:rPr lang="fa-IR" altLang="en-US" sz="2400" dirty="0" err="1">
                <a:latin typeface="Times New Roman" pitchFamily="18" charset="0"/>
                <a:cs typeface="B Nazanin" panose="00000400000000000000" pitchFamily="2" charset="-78"/>
              </a:rPr>
              <a:t>وزن‌کننده‌یِ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وارسِ</a:t>
            </a:r>
            <a:r>
              <a:rPr lang="fa-IR" altLang="en-US" sz="2400" dirty="0">
                <a:latin typeface="Times New Roman" pitchFamily="18" charset="0"/>
                <a:cs typeface="B Nazanin" panose="00000400000000000000" pitchFamily="2" charset="-78"/>
              </a:rPr>
              <a:t> نهایی، یک </a:t>
            </a:r>
            <a:r>
              <a:rPr lang="fa-IR" altLang="en-US" sz="2400" dirty="0" err="1">
                <a:latin typeface="Times New Roman" pitchFamily="18" charset="0"/>
                <a:cs typeface="B Nazanin" panose="00000400000000000000" pitchFamily="2" charset="-78"/>
              </a:rPr>
              <a:t>بارکد‌خوان</a:t>
            </a:r>
            <a:r>
              <a:rPr lang="fa-IR" altLang="en-US" sz="2400" dirty="0">
                <a:latin typeface="Times New Roman" pitchFamily="18" charset="0"/>
                <a:cs typeface="B Nazanin" panose="00000400000000000000" pitchFamily="2" charset="-78"/>
              </a:rPr>
              <a:t> لیزری و یک جایگاه </a:t>
            </a:r>
            <a:r>
              <a:rPr lang="fa-IR" altLang="en-US" sz="2400" dirty="0" err="1">
                <a:latin typeface="Times New Roman" pitchFamily="18" charset="0"/>
                <a:cs typeface="B Nazanin" panose="00000400000000000000" pitchFamily="2" charset="-78"/>
              </a:rPr>
              <a:t>کارت‌خوان</a:t>
            </a:r>
            <a:r>
              <a:rPr lang="fa-IR" altLang="en-US" sz="2400" dirty="0">
                <a:latin typeface="Times New Roman" pitchFamily="18" charset="0"/>
                <a:cs typeface="B Nazanin" panose="00000400000000000000" pitchFamily="2" charset="-78"/>
              </a:rPr>
              <a:t> برای </a:t>
            </a:r>
            <a:r>
              <a:rPr lang="fa-IR" altLang="en-US" sz="2400" dirty="0" err="1">
                <a:latin typeface="Times New Roman" pitchFamily="18" charset="0"/>
                <a:cs typeface="B Nazanin" panose="00000400000000000000" pitchFamily="2" charset="-78"/>
              </a:rPr>
              <a:t>تسویه‌ی</a:t>
            </a:r>
            <a:r>
              <a:rPr lang="fa-IR" altLang="en-US" sz="2400" dirty="0">
                <a:latin typeface="Times New Roman" pitchFamily="18" charset="0"/>
                <a:cs typeface="B Nazanin" panose="00000400000000000000" pitchFamily="2" charset="-78"/>
              </a:rPr>
              <a:t> حساب وجود داشت. </a:t>
            </a: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r>
              <a:rPr lang="fa-IR" altLang="en-US" sz="2400" dirty="0">
                <a:latin typeface="Times New Roman" pitchFamily="18" charset="0"/>
                <a:cs typeface="B Nazanin" panose="00000400000000000000" pitchFamily="2" charset="-78"/>
              </a:rPr>
              <a:t>به مرور زمان </a:t>
            </a:r>
            <a:r>
              <a:rPr lang="fa-IR" altLang="en-US" sz="2400" dirty="0" err="1">
                <a:latin typeface="Times New Roman" pitchFamily="18" charset="0"/>
                <a:cs typeface="B Nazanin" panose="00000400000000000000" pitchFamily="2" charset="-78"/>
              </a:rPr>
              <a:t>سیستم‌هایی</a:t>
            </a:r>
            <a:r>
              <a:rPr lang="fa-IR" altLang="en-US" sz="2400" dirty="0">
                <a:latin typeface="Times New Roman" pitchFamily="18" charset="0"/>
                <a:cs typeface="B Nazanin" panose="00000400000000000000" pitchFamily="2" charset="-78"/>
              </a:rPr>
              <a:t> برای رفع قابلیت اطمینان کم این </a:t>
            </a:r>
            <a:r>
              <a:rPr lang="fa-IR" altLang="en-US" sz="2400" dirty="0" err="1">
                <a:latin typeface="Times New Roman" pitchFamily="18" charset="0"/>
                <a:cs typeface="B Nazanin" panose="00000400000000000000" pitchFamily="2" charset="-78"/>
              </a:rPr>
              <a:t>سیستم‌ها</a:t>
            </a:r>
            <a:r>
              <a:rPr lang="fa-IR" altLang="en-US" sz="2400" dirty="0">
                <a:latin typeface="Times New Roman" pitchFamily="18" charset="0"/>
                <a:cs typeface="B Nazanin" panose="00000400000000000000" pitchFamily="2" charset="-78"/>
              </a:rPr>
              <a:t> طراحی و ساخته شدند. خدماتی از جمله تشخیص خودداری مشتری از اسکن کالا ، تشخیص </a:t>
            </a:r>
            <a:r>
              <a:rPr lang="fa-IR" altLang="en-US" sz="2400" dirty="0" err="1">
                <a:latin typeface="Times New Roman" pitchFamily="18" charset="0"/>
                <a:cs typeface="B Nazanin" panose="00000400000000000000" pitchFamily="2" charset="-78"/>
              </a:rPr>
              <a:t>کالا‌ی</a:t>
            </a:r>
            <a:r>
              <a:rPr lang="fa-IR" altLang="en-US" sz="2400" dirty="0">
                <a:latin typeface="Times New Roman" pitchFamily="18" charset="0"/>
                <a:cs typeface="B Nazanin" panose="00000400000000000000" pitchFamily="2" charset="-78"/>
              </a:rPr>
              <a:t> اضافه در سبد خرید و تشخیص خطای اجرایی  به </a:t>
            </a:r>
            <a:r>
              <a:rPr lang="fa-IR" altLang="en-US" sz="2400" dirty="0" err="1">
                <a:latin typeface="Times New Roman" pitchFamily="18" charset="0"/>
                <a:cs typeface="B Nazanin" panose="00000400000000000000" pitchFamily="2" charset="-78"/>
              </a:rPr>
              <a:t>ساختار‌های</a:t>
            </a:r>
            <a:r>
              <a:rPr lang="fa-IR" altLang="en-US" sz="2400" dirty="0">
                <a:latin typeface="Times New Roman" pitchFamily="18" charset="0"/>
                <a:cs typeface="B Nazanin" panose="00000400000000000000" pitchFamily="2" charset="-78"/>
              </a:rPr>
              <a:t> موجود </a:t>
            </a:r>
            <a:r>
              <a:rPr lang="fa-IR" altLang="en-US" sz="2400" dirty="0" err="1">
                <a:latin typeface="Times New Roman" pitchFamily="18" charset="0"/>
                <a:cs typeface="B Nazanin" panose="00000400000000000000" pitchFamily="2" charset="-78"/>
              </a:rPr>
              <a:t>خود‌وارس</a:t>
            </a:r>
            <a:r>
              <a:rPr lang="fa-IR" altLang="en-US" sz="2400" dirty="0">
                <a:latin typeface="Times New Roman" pitchFamily="18" charset="0"/>
                <a:cs typeface="B Nazanin" panose="00000400000000000000" pitchFamily="2" charset="-78"/>
              </a:rPr>
              <a:t> ارائه </a:t>
            </a:r>
            <a:r>
              <a:rPr lang="fa-IR" altLang="en-US" sz="2400" dirty="0" err="1">
                <a:latin typeface="Times New Roman" pitchFamily="18" charset="0"/>
                <a:cs typeface="B Nazanin" panose="00000400000000000000" pitchFamily="2" charset="-78"/>
              </a:rPr>
              <a:t>می‌دادند</a:t>
            </a:r>
            <a:r>
              <a:rPr lang="fa-IR" altLang="en-US" sz="2400" dirty="0">
                <a:latin typeface="Times New Roman" pitchFamily="18" charset="0"/>
                <a:cs typeface="B Nazanin" panose="00000400000000000000" pitchFamily="2" charset="-78"/>
              </a:rPr>
              <a:t>. برای نمونه محصول </a:t>
            </a:r>
            <a:r>
              <a:rPr lang="en-US" altLang="en-US" sz="2400" dirty="0" err="1">
                <a:latin typeface="Times New Roman" pitchFamily="18" charset="0"/>
                <a:cs typeface="B Nazanin" panose="00000400000000000000" pitchFamily="2" charset="-78"/>
              </a:rPr>
              <a:t>ScanItAll</a:t>
            </a:r>
            <a:r>
              <a:rPr lang="en-US" altLang="en-US" sz="2400" dirty="0">
                <a:latin typeface="Times New Roman" pitchFamily="18" charset="0"/>
                <a:cs typeface="B Nazanin" panose="00000400000000000000" pitchFamily="2" charset="-78"/>
              </a:rPr>
              <a:t> Checkout Vision Suite </a:t>
            </a:r>
            <a:r>
              <a:rPr lang="fa-IR" altLang="en-US" sz="2400" dirty="0">
                <a:latin typeface="Times New Roman" pitchFamily="18" charset="0"/>
                <a:cs typeface="B Nazanin" panose="00000400000000000000" pitchFamily="2" charset="-78"/>
              </a:rPr>
              <a:t> شرکت </a:t>
            </a:r>
            <a:r>
              <a:rPr lang="en-US" altLang="en-US" sz="2400" dirty="0">
                <a:latin typeface="Times New Roman" pitchFamily="18" charset="0"/>
                <a:cs typeface="B Nazanin" panose="00000400000000000000" pitchFamily="2" charset="-78"/>
              </a:rPr>
              <a:t> </a:t>
            </a:r>
            <a:r>
              <a:rPr lang="en-US" altLang="en-US" sz="2400" dirty="0" err="1">
                <a:latin typeface="Times New Roman" pitchFamily="18" charset="0"/>
                <a:cs typeface="B Nazanin" panose="00000400000000000000" pitchFamily="2" charset="-78"/>
              </a:rPr>
              <a:t>stoplift</a:t>
            </a:r>
            <a:r>
              <a:rPr lang="en-US" altLang="en-US" sz="2400" dirty="0">
                <a:latin typeface="Times New Roman" pitchFamily="18" charset="0"/>
                <a:cs typeface="B Nazanin" panose="00000400000000000000" pitchFamily="2" charset="-78"/>
              </a:rPr>
              <a:t> </a:t>
            </a:r>
            <a:r>
              <a:rPr lang="fa-IR" altLang="en-US" sz="2400" dirty="0">
                <a:latin typeface="Times New Roman" pitchFamily="18" charset="0"/>
                <a:cs typeface="B Nazanin" panose="00000400000000000000" pitchFamily="2" charset="-78"/>
              </a:rPr>
              <a:t>از </a:t>
            </a:r>
            <a:r>
              <a:rPr lang="fa-IR" altLang="en-US" sz="2400" dirty="0" err="1">
                <a:latin typeface="Times New Roman" pitchFamily="18" charset="0"/>
                <a:cs typeface="B Nazanin" panose="00000400000000000000" pitchFamily="2" charset="-78"/>
              </a:rPr>
              <a:t>نمونه‌های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سرویس‌دهنده</a:t>
            </a:r>
            <a:r>
              <a:rPr lang="fa-IR" altLang="en-US" sz="2400" dirty="0">
                <a:latin typeface="Times New Roman" pitchFamily="18" charset="0"/>
                <a:cs typeface="B Nazanin" panose="00000400000000000000" pitchFamily="2" charset="-78"/>
              </a:rPr>
              <a:t> چنین خدماتی است. </a:t>
            </a:r>
          </a:p>
          <a:p>
            <a:pPr algn="r" rtl="1">
              <a:lnSpc>
                <a:spcPct val="95000"/>
              </a:lnSpc>
            </a:pPr>
            <a:r>
              <a:rPr lang="fa-IR" altLang="en-US" sz="2400" dirty="0">
                <a:latin typeface="Times New Roman" pitchFamily="18" charset="0"/>
                <a:cs typeface="B Nazanin" panose="00000400000000000000" pitchFamily="2" charset="-78"/>
              </a:rPr>
              <a:t>این </a:t>
            </a:r>
            <a:r>
              <a:rPr lang="fa-IR" altLang="en-US" sz="2400" dirty="0" err="1">
                <a:latin typeface="Times New Roman" pitchFamily="18" charset="0"/>
                <a:cs typeface="B Nazanin" panose="00000400000000000000" pitchFamily="2" charset="-78"/>
              </a:rPr>
              <a:t>سیستم‌های</a:t>
            </a:r>
            <a:r>
              <a:rPr lang="fa-IR" altLang="en-US" sz="2400" dirty="0">
                <a:latin typeface="Times New Roman" pitchFamily="18" charset="0"/>
                <a:cs typeface="B Nazanin" panose="00000400000000000000" pitchFamily="2" charset="-78"/>
              </a:rPr>
              <a:t> مکمل از تخلفات مشتری در خرید پیشگیری </a:t>
            </a:r>
            <a:r>
              <a:rPr lang="fa-IR" altLang="en-US" sz="2400" dirty="0" err="1">
                <a:latin typeface="Times New Roman" pitchFamily="18" charset="0"/>
                <a:cs typeface="B Nazanin" panose="00000400000000000000" pitchFamily="2" charset="-78"/>
              </a:rPr>
              <a:t>می‌کنند</a:t>
            </a:r>
            <a:r>
              <a:rPr lang="fa-IR" altLang="en-US" sz="2400" dirty="0">
                <a:latin typeface="Times New Roman" pitchFamily="18" charset="0"/>
                <a:cs typeface="B Nazanin" panose="00000400000000000000" pitchFamily="2" charset="-78"/>
              </a:rPr>
              <a:t> ولی هنوز نیاز به تعامل زیاد مشتری دارند و </a:t>
            </a:r>
            <a:r>
              <a:rPr lang="fa-IR" altLang="en-US" sz="2400" dirty="0" err="1">
                <a:latin typeface="Times New Roman" pitchFamily="18" charset="0"/>
                <a:cs typeface="B Nazanin" panose="00000400000000000000" pitchFamily="2" charset="-78"/>
              </a:rPr>
              <a:t>زمان‌بر</a:t>
            </a:r>
            <a:r>
              <a:rPr lang="fa-IR" altLang="en-US" sz="2400" dirty="0">
                <a:latin typeface="Times New Roman" pitchFamily="18" charset="0"/>
                <a:cs typeface="B Nazanin" panose="00000400000000000000" pitchFamily="2" charset="-78"/>
              </a:rPr>
              <a:t> هستند. از این رو رغبت بازار در جهت </a:t>
            </a:r>
            <a:r>
              <a:rPr lang="fa-IR" altLang="en-US" sz="2400" dirty="0" err="1">
                <a:latin typeface="Times New Roman" pitchFamily="18" charset="0"/>
                <a:cs typeface="B Nazanin" panose="00000400000000000000" pitchFamily="2" charset="-78"/>
              </a:rPr>
              <a:t>سیستم‌های</a:t>
            </a:r>
            <a:r>
              <a:rPr lang="fa-IR" altLang="en-US" sz="2400" dirty="0">
                <a:latin typeface="Times New Roman" pitchFamily="18" charset="0"/>
                <a:cs typeface="B Nazanin" panose="00000400000000000000" pitchFamily="2" charset="-78"/>
              </a:rPr>
              <a:t> سریع </a:t>
            </a:r>
            <a:r>
              <a:rPr lang="fa-IR" altLang="en-US" sz="2400" dirty="0" err="1">
                <a:latin typeface="Times New Roman" pitchFamily="18" charset="0"/>
                <a:cs typeface="B Nazanin" panose="00000400000000000000" pitchFamily="2" charset="-78"/>
              </a:rPr>
              <a:t>بی‌وارسی</a:t>
            </a:r>
            <a:r>
              <a:rPr lang="fa-IR" altLang="en-US" sz="2400" dirty="0">
                <a:latin typeface="Times New Roman" pitchFamily="18" charset="0"/>
                <a:cs typeface="B Nazanin" panose="00000400000000000000" pitchFamily="2" charset="-78"/>
              </a:rPr>
              <a:t> و وارسی </a:t>
            </a:r>
            <a:r>
              <a:rPr lang="fa-IR" altLang="en-US" sz="2400" dirty="0" err="1">
                <a:latin typeface="Times New Roman" pitchFamily="18" charset="0"/>
                <a:cs typeface="B Nazanin" panose="00000400000000000000" pitchFamily="2" charset="-78"/>
              </a:rPr>
              <a:t>تمام‌خودکار</a:t>
            </a:r>
            <a:r>
              <a:rPr lang="fa-IR" altLang="en-US" sz="2400" dirty="0">
                <a:latin typeface="Times New Roman" pitchFamily="18" charset="0"/>
                <a:cs typeface="B Nazanin" panose="00000400000000000000" pitchFamily="2" charset="-78"/>
              </a:rPr>
              <a:t> است. </a:t>
            </a: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r>
              <a:rPr lang="fa-IR" altLang="en-US" sz="2400" dirty="0">
                <a:latin typeface="Times New Roman" pitchFamily="18" charset="0"/>
                <a:cs typeface="B Nazanin" panose="00000400000000000000" pitchFamily="2" charset="-78"/>
              </a:rPr>
              <a:t>برای طراحی </a:t>
            </a:r>
            <a:r>
              <a:rPr lang="fa-IR" altLang="en-US" sz="2400" dirty="0" err="1">
                <a:latin typeface="Times New Roman" pitchFamily="18" charset="0"/>
                <a:cs typeface="B Nazanin" panose="00000400000000000000" pitchFamily="2" charset="-78"/>
              </a:rPr>
              <a:t>سیستمِ</a:t>
            </a:r>
            <a:r>
              <a:rPr lang="fa-IR" altLang="en-US" sz="2400" dirty="0">
                <a:latin typeface="Times New Roman" pitchFamily="18" charset="0"/>
                <a:cs typeface="B Nazanin" panose="00000400000000000000" pitchFamily="2" charset="-78"/>
              </a:rPr>
              <a:t> وارسی </a:t>
            </a:r>
            <a:r>
              <a:rPr lang="fa-IR" altLang="en-US" sz="2400" dirty="0" err="1">
                <a:latin typeface="Times New Roman" pitchFamily="18" charset="0"/>
                <a:cs typeface="B Nazanin" panose="00000400000000000000" pitchFamily="2" charset="-78"/>
              </a:rPr>
              <a:t>تمام‌خود‌کارِ</a:t>
            </a:r>
            <a:r>
              <a:rPr lang="fa-IR" altLang="en-US" sz="2400" dirty="0">
                <a:latin typeface="Times New Roman" pitchFamily="18" charset="0"/>
                <a:cs typeface="B Nazanin" panose="00000400000000000000" pitchFamily="2" charset="-78"/>
              </a:rPr>
              <a:t> محصولات فروشگاه، </a:t>
            </a:r>
            <a:r>
              <a:rPr lang="fa-IR" altLang="en-US" sz="2400" dirty="0" err="1">
                <a:latin typeface="Times New Roman" pitchFamily="18" charset="0"/>
                <a:cs typeface="B Nazanin" panose="00000400000000000000" pitchFamily="2" charset="-78"/>
              </a:rPr>
              <a:t>بنا‌بر</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جستجو‌های</a:t>
            </a:r>
            <a:r>
              <a:rPr lang="fa-IR" altLang="en-US" sz="2400" dirty="0">
                <a:latin typeface="Times New Roman" pitchFamily="18" charset="0"/>
                <a:cs typeface="B Nazanin" panose="00000400000000000000" pitchFamily="2" charset="-78"/>
              </a:rPr>
              <a:t> انجام شده در محصولات </a:t>
            </a:r>
            <a:r>
              <a:rPr lang="fa-IR" altLang="en-US" sz="2400" dirty="0" err="1">
                <a:latin typeface="Times New Roman" pitchFamily="18" charset="0"/>
                <a:cs typeface="B Nazanin" panose="00000400000000000000" pitchFamily="2" charset="-78"/>
              </a:rPr>
              <a:t>مشابهِ</a:t>
            </a:r>
            <a:r>
              <a:rPr lang="fa-IR" altLang="en-US" sz="2400" dirty="0">
                <a:latin typeface="Times New Roman" pitchFamily="18" charset="0"/>
                <a:cs typeface="B Nazanin" panose="00000400000000000000" pitchFamily="2" charset="-78"/>
              </a:rPr>
              <a:t> به‌ </a:t>
            </a:r>
            <a:r>
              <a:rPr lang="fa-IR" altLang="en-US" sz="2400" dirty="0" err="1">
                <a:latin typeface="Times New Roman" pitchFamily="18" charset="0"/>
                <a:cs typeface="B Nazanin" panose="00000400000000000000" pitchFamily="2" charset="-78"/>
              </a:rPr>
              <a:t>بهره‌برداری</a:t>
            </a:r>
            <a:r>
              <a:rPr lang="fa-IR" altLang="en-US" sz="2400" dirty="0">
                <a:latin typeface="Times New Roman" pitchFamily="18" charset="0"/>
                <a:cs typeface="B Nazanin" panose="00000400000000000000" pitchFamily="2" charset="-78"/>
              </a:rPr>
              <a:t> ‌رسیده، چند روش گوناگون </a:t>
            </a:r>
            <a:r>
              <a:rPr lang="fa-IR" altLang="en-US" sz="2400" dirty="0" err="1">
                <a:latin typeface="Times New Roman" pitchFamily="18" charset="0"/>
                <a:cs typeface="B Nazanin" panose="00000400000000000000" pitchFamily="2" charset="-78"/>
              </a:rPr>
              <a:t>به‌کار</a:t>
            </a:r>
            <a:r>
              <a:rPr lang="fa-IR" altLang="en-US" sz="2400" dirty="0">
                <a:latin typeface="Times New Roman" pitchFamily="18" charset="0"/>
                <a:cs typeface="B Nazanin" panose="00000400000000000000" pitchFamily="2" charset="-78"/>
              </a:rPr>
              <a:t> گرفته می‌شود.</a:t>
            </a:r>
          </a:p>
          <a:p>
            <a:pPr algn="r" rtl="1">
              <a:lnSpc>
                <a:spcPct val="95000"/>
              </a:lnSpc>
            </a:pPr>
            <a:r>
              <a:rPr lang="fa-IR" altLang="en-US" sz="2400" dirty="0">
                <a:latin typeface="Times New Roman" pitchFamily="18" charset="0"/>
                <a:cs typeface="B Nazanin" panose="00000400000000000000" pitchFamily="2" charset="-78"/>
              </a:rPr>
              <a:t> ۱- </a:t>
            </a:r>
            <a:r>
              <a:rPr lang="fa-IR" altLang="en-US" sz="2400" dirty="0" err="1">
                <a:latin typeface="Times New Roman" pitchFamily="18" charset="0"/>
                <a:cs typeface="B Nazanin" panose="00000400000000000000" pitchFamily="2" charset="-78"/>
              </a:rPr>
              <a:t>تصویر‌برداری</a:t>
            </a:r>
            <a:r>
              <a:rPr lang="fa-IR" altLang="en-US" sz="2400" dirty="0">
                <a:latin typeface="Times New Roman" pitchFamily="18" charset="0"/>
                <a:cs typeface="B Nazanin" panose="00000400000000000000" pitchFamily="2" charset="-78"/>
              </a:rPr>
              <a:t> از </a:t>
            </a:r>
            <a:r>
              <a:rPr lang="fa-IR" altLang="en-US" sz="2400" dirty="0" err="1">
                <a:latin typeface="Times New Roman" pitchFamily="18" charset="0"/>
                <a:cs typeface="B Nazanin" panose="00000400000000000000" pitchFamily="2" charset="-78"/>
              </a:rPr>
              <a:t>تمامِ</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سطح‌هایِ</a:t>
            </a:r>
            <a:r>
              <a:rPr lang="fa-IR" altLang="en-US" sz="2400" dirty="0">
                <a:latin typeface="Times New Roman" pitchFamily="18" charset="0"/>
                <a:cs typeface="B Nazanin" panose="00000400000000000000" pitchFamily="2" charset="-78"/>
              </a:rPr>
              <a:t> کالا و</a:t>
            </a:r>
          </a:p>
          <a:p>
            <a:pPr algn="r" rtl="1">
              <a:lnSpc>
                <a:spcPct val="95000"/>
              </a:lnSpc>
            </a:pP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پیدا‌کردن</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بارکد</a:t>
            </a:r>
            <a:r>
              <a:rPr lang="fa-IR" altLang="en-US" sz="2400" dirty="0">
                <a:latin typeface="Times New Roman" pitchFamily="18" charset="0"/>
                <a:cs typeface="B Nazanin" panose="00000400000000000000" pitchFamily="2" charset="-78"/>
              </a:rPr>
              <a:t> روی جسم و </a:t>
            </a:r>
            <a:r>
              <a:rPr lang="fa-IR" altLang="en-US" sz="2400" dirty="0" err="1">
                <a:latin typeface="Times New Roman" pitchFamily="18" charset="0"/>
                <a:cs typeface="B Nazanin" panose="00000400000000000000" pitchFamily="2" charset="-78"/>
              </a:rPr>
              <a:t>تشخیصِ</a:t>
            </a:r>
            <a:r>
              <a:rPr lang="fa-IR" altLang="en-US" sz="2400" dirty="0">
                <a:latin typeface="Times New Roman" pitchFamily="18" charset="0"/>
                <a:cs typeface="B Nazanin" panose="00000400000000000000" pitchFamily="2" charset="-78"/>
              </a:rPr>
              <a:t> آن. </a:t>
            </a:r>
          </a:p>
          <a:p>
            <a:pPr algn="r" rtl="1">
              <a:lnSpc>
                <a:spcPct val="95000"/>
              </a:lnSpc>
            </a:pPr>
            <a:endParaRPr lang="en-US" altLang="en-US" sz="210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endParaRPr>
          </a:p>
        </p:txBody>
      </p:sp>
      <p:sp>
        <p:nvSpPr>
          <p:cNvPr id="2055" name="AutoShape 13"/>
          <p:cNvSpPr>
            <a:spLocks noChangeArrowheads="1"/>
          </p:cNvSpPr>
          <p:nvPr/>
        </p:nvSpPr>
        <p:spPr bwMode="auto">
          <a:xfrm>
            <a:off x="434891" y="349694"/>
            <a:ext cx="20526544" cy="4834329"/>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250" tIns="30625" rIns="61250" bIns="30625" anchor="ct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eaLnBrk="1" hangingPunct="1"/>
            <a:endParaRPr lang="en-US" altLang="en-US" sz="5802">
              <a:solidFill>
                <a:schemeClr val="bg1"/>
              </a:solidFill>
            </a:endParaRPr>
          </a:p>
        </p:txBody>
      </p:sp>
      <p:sp>
        <p:nvSpPr>
          <p:cNvPr id="2056" name="Text Box 14"/>
          <p:cNvSpPr txBox="1">
            <a:spLocks noChangeArrowheads="1"/>
          </p:cNvSpPr>
          <p:nvPr/>
        </p:nvSpPr>
        <p:spPr bwMode="auto">
          <a:xfrm>
            <a:off x="3785862" y="1226601"/>
            <a:ext cx="14343314" cy="483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rtl="1" eaLnBrk="1" hangingPunct="1">
              <a:spcBef>
                <a:spcPct val="50000"/>
              </a:spcBef>
            </a:pPr>
            <a:r>
              <a:rPr lang="fa-IR" altLang="en-US" sz="8408" b="1" dirty="0">
                <a:cs typeface="B Titr" panose="00000700000000000000" pitchFamily="2" charset="-78"/>
              </a:rPr>
              <a:t>تشخیص کالاهای </a:t>
            </a:r>
            <a:r>
              <a:rPr lang="fa-IR" altLang="en-US" sz="8408" b="1" dirty="0" err="1">
                <a:cs typeface="B Titr" panose="00000700000000000000" pitchFamily="2" charset="-78"/>
              </a:rPr>
              <a:t>فروشگاهی</a:t>
            </a:r>
            <a:r>
              <a:rPr lang="fa-IR" altLang="en-US" sz="8408" b="1" dirty="0">
                <a:cs typeface="B Titr" panose="00000700000000000000" pitchFamily="2" charset="-78"/>
              </a:rPr>
              <a:t> به کمک شبکه عصبی عمیق و پیاده سازی آن بر روی </a:t>
            </a:r>
            <a:r>
              <a:rPr lang="fa-IR" altLang="en-US" sz="8408" b="1" dirty="0" err="1">
                <a:cs typeface="B Titr" panose="00000700000000000000" pitchFamily="2" charset="-78"/>
              </a:rPr>
              <a:t>پردازنده‌های</a:t>
            </a:r>
            <a:r>
              <a:rPr lang="fa-IR" altLang="en-US" sz="8408" b="1" dirty="0">
                <a:cs typeface="B Titr" panose="00000700000000000000" pitchFamily="2" charset="-78"/>
              </a:rPr>
              <a:t> </a:t>
            </a:r>
            <a:r>
              <a:rPr lang="fa-IR" altLang="en-US" sz="8408" b="1" dirty="0" err="1">
                <a:cs typeface="B Titr" panose="00000700000000000000" pitchFamily="2" charset="-78"/>
              </a:rPr>
              <a:t>گرافیکی</a:t>
            </a:r>
            <a:endParaRPr lang="en-US" altLang="en-US" sz="8408" b="1" dirty="0"/>
          </a:p>
          <a:p>
            <a:pPr eaLnBrk="1" hangingPunct="1"/>
            <a:endParaRPr lang="en-US" altLang="en-US" sz="5802" dirty="0"/>
          </a:p>
        </p:txBody>
      </p:sp>
      <p:sp>
        <p:nvSpPr>
          <p:cNvPr id="2063" name="Text Box 43"/>
          <p:cNvSpPr txBox="1">
            <a:spLocks noChangeArrowheads="1"/>
          </p:cNvSpPr>
          <p:nvPr/>
        </p:nvSpPr>
        <p:spPr bwMode="auto">
          <a:xfrm>
            <a:off x="13382937" y="6035571"/>
            <a:ext cx="4746238" cy="95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eaLnBrk="1" hangingPunct="1">
              <a:spcBef>
                <a:spcPct val="50000"/>
              </a:spcBef>
            </a:pPr>
            <a:r>
              <a:rPr lang="fa-IR" altLang="en-US" sz="5802" b="1" dirty="0">
                <a:cs typeface="B Titr" panose="00000700000000000000" pitchFamily="2" charset="-78"/>
              </a:rPr>
              <a:t>مقدمه</a:t>
            </a:r>
            <a:endParaRPr lang="en-US" altLang="en-US" sz="5802" b="1" dirty="0"/>
          </a:p>
        </p:txBody>
      </p:sp>
      <p:sp>
        <p:nvSpPr>
          <p:cNvPr id="2066" name="Text Box 19">
            <a:hlinkClick r:id="rId4"/>
          </p:cNvPr>
          <p:cNvSpPr txBox="1">
            <a:spLocks noChangeArrowheads="1"/>
          </p:cNvSpPr>
          <p:nvPr/>
        </p:nvSpPr>
        <p:spPr bwMode="auto">
          <a:xfrm>
            <a:off x="103882" y="30631651"/>
            <a:ext cx="21188561" cy="86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9438" eaLnBrk="0" hangingPunct="0">
              <a:defRPr sz="6900">
                <a:solidFill>
                  <a:schemeClr val="tx1"/>
                </a:solidFill>
                <a:latin typeface="Arial" charset="0"/>
              </a:defRPr>
            </a:lvl1pPr>
            <a:lvl2pPr marL="742950" indent="-285750" defTabSz="4389438" eaLnBrk="0" hangingPunct="0">
              <a:defRPr sz="6900">
                <a:solidFill>
                  <a:schemeClr val="tx1"/>
                </a:solidFill>
                <a:latin typeface="Arial" charset="0"/>
              </a:defRPr>
            </a:lvl2pPr>
            <a:lvl3pPr marL="1143000" indent="-228600" defTabSz="4389438" eaLnBrk="0" hangingPunct="0">
              <a:defRPr sz="6900">
                <a:solidFill>
                  <a:schemeClr val="tx1"/>
                </a:solidFill>
                <a:latin typeface="Arial" charset="0"/>
              </a:defRPr>
            </a:lvl3pPr>
            <a:lvl4pPr marL="1600200" indent="-228600" defTabSz="4389438" eaLnBrk="0" hangingPunct="0">
              <a:defRPr sz="6900">
                <a:solidFill>
                  <a:schemeClr val="tx1"/>
                </a:solidFill>
                <a:latin typeface="Arial" charset="0"/>
              </a:defRPr>
            </a:lvl4pPr>
            <a:lvl5pPr marL="2057400" indent="-228600" defTabSz="4389438" eaLnBrk="0" hangingPunct="0">
              <a:defRPr sz="6900">
                <a:solidFill>
                  <a:schemeClr val="tx1"/>
                </a:solidFill>
                <a:latin typeface="Arial" charset="0"/>
              </a:defRPr>
            </a:lvl5pPr>
            <a:lvl6pPr marL="2514600" indent="-228600" algn="ctr" defTabSz="4389438" eaLnBrk="0" fontAlgn="base" hangingPunct="0">
              <a:spcBef>
                <a:spcPct val="0"/>
              </a:spcBef>
              <a:spcAft>
                <a:spcPct val="0"/>
              </a:spcAft>
              <a:defRPr sz="6900">
                <a:solidFill>
                  <a:schemeClr val="tx1"/>
                </a:solidFill>
                <a:latin typeface="Arial" charset="0"/>
              </a:defRPr>
            </a:lvl6pPr>
            <a:lvl7pPr marL="2971800" indent="-228600" algn="ctr" defTabSz="4389438" eaLnBrk="0" fontAlgn="base" hangingPunct="0">
              <a:spcBef>
                <a:spcPct val="0"/>
              </a:spcBef>
              <a:spcAft>
                <a:spcPct val="0"/>
              </a:spcAft>
              <a:defRPr sz="6900">
                <a:solidFill>
                  <a:schemeClr val="tx1"/>
                </a:solidFill>
                <a:latin typeface="Arial" charset="0"/>
              </a:defRPr>
            </a:lvl7pPr>
            <a:lvl8pPr marL="3429000" indent="-228600" algn="ctr" defTabSz="4389438" eaLnBrk="0" fontAlgn="base" hangingPunct="0">
              <a:spcBef>
                <a:spcPct val="0"/>
              </a:spcBef>
              <a:spcAft>
                <a:spcPct val="0"/>
              </a:spcAft>
              <a:defRPr sz="6900">
                <a:solidFill>
                  <a:schemeClr val="tx1"/>
                </a:solidFill>
                <a:latin typeface="Arial" charset="0"/>
              </a:defRPr>
            </a:lvl8pPr>
            <a:lvl9pPr marL="3886200" indent="-228600" algn="ctr" defTabSz="4389438" eaLnBrk="0" fontAlgn="base" hangingPunct="0">
              <a:spcBef>
                <a:spcPct val="0"/>
              </a:spcBef>
              <a:spcAft>
                <a:spcPct val="0"/>
              </a:spcAft>
              <a:defRPr sz="6900">
                <a:solidFill>
                  <a:schemeClr val="tx1"/>
                </a:solidFill>
                <a:latin typeface="Arial" charset="0"/>
              </a:defRPr>
            </a:lvl9pPr>
          </a:lstStyle>
          <a:p>
            <a:pPr eaLnBrk="1" hangingPunct="1">
              <a:spcBef>
                <a:spcPct val="50000"/>
              </a:spcBef>
            </a:pPr>
            <a:endParaRPr lang="en-US" altLang="en-US" sz="5045" b="1" i="1" dirty="0">
              <a:solidFill>
                <a:srgbClr val="0046D2"/>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10489" y="1439489"/>
            <a:ext cx="2546631" cy="2546631"/>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152" y="1314027"/>
            <a:ext cx="3244710" cy="2544709"/>
          </a:xfrm>
          <a:prstGeom prst="rect">
            <a:avLst/>
          </a:prstGeom>
        </p:spPr>
      </p:pic>
      <p:pic>
        <p:nvPicPr>
          <p:cNvPr id="36" name="Picture 35">
            <a:extLst>
              <a:ext uri="{FF2B5EF4-FFF2-40B4-BE49-F238E27FC236}">
                <a16:creationId xmlns:a16="http://schemas.microsoft.com/office/drawing/2014/main" id="{F7557B43-15AD-480C-B5D0-71A2532466A1}"/>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1372849" y="26647345"/>
            <a:ext cx="4830445" cy="2499755"/>
          </a:xfrm>
          <a:prstGeom prst="rect">
            <a:avLst/>
          </a:prstGeom>
        </p:spPr>
      </p:pic>
      <p:pic>
        <p:nvPicPr>
          <p:cNvPr id="12" name="Picture 11">
            <a:extLst>
              <a:ext uri="{FF2B5EF4-FFF2-40B4-BE49-F238E27FC236}">
                <a16:creationId xmlns:a16="http://schemas.microsoft.com/office/drawing/2014/main" id="{09EFE1D3-CC00-4E36-A12C-D70D53ECA7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2279" y="12457748"/>
            <a:ext cx="4429125" cy="3152775"/>
          </a:xfrm>
          <a:prstGeom prst="rect">
            <a:avLst/>
          </a:prstGeom>
        </p:spPr>
      </p:pic>
      <p:pic>
        <p:nvPicPr>
          <p:cNvPr id="37" name="Picture 36">
            <a:extLst>
              <a:ext uri="{FF2B5EF4-FFF2-40B4-BE49-F238E27FC236}">
                <a16:creationId xmlns:a16="http://schemas.microsoft.com/office/drawing/2014/main" id="{4BF2874A-4C5B-475F-9226-A4A7DC95A36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66264" y="8968889"/>
            <a:ext cx="5379891" cy="2807437"/>
          </a:xfrm>
          <a:prstGeom prst="rect">
            <a:avLst/>
          </a:prstGeom>
        </p:spPr>
      </p:pic>
      <p:pic>
        <p:nvPicPr>
          <p:cNvPr id="38" name="Picture 37">
            <a:extLst>
              <a:ext uri="{FF2B5EF4-FFF2-40B4-BE49-F238E27FC236}">
                <a16:creationId xmlns:a16="http://schemas.microsoft.com/office/drawing/2014/main" id="{185B4B2D-884A-480D-92B3-657C3FE3CC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84274" y="10118394"/>
            <a:ext cx="2210943" cy="21870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0" r="-50000"/>
          </a:stretch>
        </a:blipFill>
        <a:effectLst/>
      </p:bgPr>
    </p:bg>
    <p:spTree>
      <p:nvGrpSpPr>
        <p:cNvPr id="1" name=""/>
        <p:cNvGrpSpPr/>
        <p:nvPr/>
      </p:nvGrpSpPr>
      <p:grpSpPr>
        <a:xfrm>
          <a:off x="0" y="0"/>
          <a:ext cx="0" cy="0"/>
          <a:chOff x="0" y="0"/>
          <a:chExt cx="0" cy="0"/>
        </a:xfrm>
      </p:grpSpPr>
      <p:sp>
        <p:nvSpPr>
          <p:cNvPr id="2051" name="AutoShape 4"/>
          <p:cNvSpPr>
            <a:spLocks noChangeArrowheads="1"/>
          </p:cNvSpPr>
          <p:nvPr/>
        </p:nvSpPr>
        <p:spPr bwMode="auto">
          <a:xfrm>
            <a:off x="472262" y="5604458"/>
            <a:ext cx="9968968" cy="23892688"/>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6900">
                <a:solidFill>
                  <a:schemeClr val="tx1"/>
                </a:solidFill>
                <a:latin typeface="Arial" charset="0"/>
              </a:defRPr>
            </a:lvl1pPr>
            <a:lvl2pPr marL="742950" indent="-285750" eaLnBrk="0" hangingPunct="0">
              <a:defRPr sz="6900">
                <a:solidFill>
                  <a:schemeClr val="tx1"/>
                </a:solidFill>
                <a:latin typeface="Arial" charset="0"/>
              </a:defRPr>
            </a:lvl2pPr>
            <a:lvl3pPr marL="1143000" indent="-228600" eaLnBrk="0" hangingPunct="0">
              <a:defRPr sz="6900">
                <a:solidFill>
                  <a:schemeClr val="tx1"/>
                </a:solidFill>
                <a:latin typeface="Arial" charset="0"/>
              </a:defRPr>
            </a:lvl3pPr>
            <a:lvl4pPr marL="1600200" indent="-228600" eaLnBrk="0" hangingPunct="0">
              <a:defRPr sz="6900">
                <a:solidFill>
                  <a:schemeClr val="tx1"/>
                </a:solidFill>
                <a:latin typeface="Arial" charset="0"/>
              </a:defRPr>
            </a:lvl4pPr>
            <a:lvl5pPr marL="2057400" indent="-228600" eaLnBrk="0" hangingPunct="0">
              <a:defRPr sz="6900">
                <a:solidFill>
                  <a:schemeClr val="tx1"/>
                </a:solidFill>
                <a:latin typeface="Arial" charset="0"/>
              </a:defRPr>
            </a:lvl5pPr>
            <a:lvl6pPr marL="2514600" indent="-228600" algn="ctr" eaLnBrk="0" fontAlgn="base" hangingPunct="0">
              <a:spcBef>
                <a:spcPct val="0"/>
              </a:spcBef>
              <a:spcAft>
                <a:spcPct val="0"/>
              </a:spcAft>
              <a:defRPr sz="6900">
                <a:solidFill>
                  <a:schemeClr val="tx1"/>
                </a:solidFill>
                <a:latin typeface="Arial" charset="0"/>
              </a:defRPr>
            </a:lvl6pPr>
            <a:lvl7pPr marL="2971800" indent="-228600" algn="ctr" eaLnBrk="0" fontAlgn="base" hangingPunct="0">
              <a:spcBef>
                <a:spcPct val="0"/>
              </a:spcBef>
              <a:spcAft>
                <a:spcPct val="0"/>
              </a:spcAft>
              <a:defRPr sz="6900">
                <a:solidFill>
                  <a:schemeClr val="tx1"/>
                </a:solidFill>
                <a:latin typeface="Arial" charset="0"/>
              </a:defRPr>
            </a:lvl7pPr>
            <a:lvl8pPr marL="3429000" indent="-228600" algn="ctr" eaLnBrk="0" fontAlgn="base" hangingPunct="0">
              <a:spcBef>
                <a:spcPct val="0"/>
              </a:spcBef>
              <a:spcAft>
                <a:spcPct val="0"/>
              </a:spcAft>
              <a:defRPr sz="6900">
                <a:solidFill>
                  <a:schemeClr val="tx1"/>
                </a:solidFill>
                <a:latin typeface="Arial" charset="0"/>
              </a:defRPr>
            </a:lvl8pPr>
            <a:lvl9pPr marL="3886200" indent="-228600" algn="ctr" eaLnBrk="0" fontAlgn="base" hangingPunct="0">
              <a:spcBef>
                <a:spcPct val="0"/>
              </a:spcBef>
              <a:spcAft>
                <a:spcPct val="0"/>
              </a:spcAft>
              <a:defRPr sz="6900">
                <a:solidFill>
                  <a:schemeClr val="tx1"/>
                </a:solidFill>
                <a:latin typeface="Arial" charset="0"/>
              </a:defRPr>
            </a:lvl9pPr>
          </a:lstStyle>
          <a:p>
            <a:pPr eaLnBrk="1" hangingPunct="1"/>
            <a:endParaRPr lang="en-US" altLang="en-US" sz="5802"/>
          </a:p>
        </p:txBody>
      </p:sp>
      <p:sp>
        <p:nvSpPr>
          <p:cNvPr id="6" name="TextBox 5">
            <a:extLst>
              <a:ext uri="{FF2B5EF4-FFF2-40B4-BE49-F238E27FC236}">
                <a16:creationId xmlns:a16="http://schemas.microsoft.com/office/drawing/2014/main" id="{ADDF7020-24AA-40F5-98BC-DFDFF0468C4A}"/>
              </a:ext>
            </a:extLst>
          </p:cNvPr>
          <p:cNvSpPr txBox="1"/>
          <p:nvPr/>
        </p:nvSpPr>
        <p:spPr>
          <a:xfrm>
            <a:off x="803272" y="6060930"/>
            <a:ext cx="9314958" cy="12280285"/>
          </a:xfrm>
          <a:prstGeom prst="rect">
            <a:avLst/>
          </a:prstGeom>
          <a:noFill/>
        </p:spPr>
        <p:txBody>
          <a:bodyPr wrap="square" rtlCol="1">
            <a:spAutoFit/>
          </a:bodyPr>
          <a:lstStyle/>
          <a:p>
            <a:pPr algn="r"/>
            <a:r>
              <a:rPr lang="fa-IR" sz="2400" b="1" dirty="0">
                <a:cs typeface="B Nazanin" panose="00000400000000000000" pitchFamily="2" charset="-78"/>
              </a:rPr>
              <a:t>تشخیص </a:t>
            </a:r>
            <a:r>
              <a:rPr lang="fa-IR" sz="2400" b="1" dirty="0" err="1">
                <a:cs typeface="B Nazanin" panose="00000400000000000000" pitchFamily="2" charset="-78"/>
              </a:rPr>
              <a:t>بارکد</a:t>
            </a:r>
            <a:endParaRPr lang="en-US" sz="2400" b="1" dirty="0">
              <a:cs typeface="B Nazanin" panose="00000400000000000000" pitchFamily="2" charset="-78"/>
            </a:endParaRPr>
          </a:p>
          <a:p>
            <a:pPr algn="r" rtl="1"/>
            <a:r>
              <a:rPr lang="fa-IR" sz="2400" dirty="0">
                <a:cs typeface="B Nazanin" panose="00000400000000000000" pitchFamily="2" charset="-78"/>
              </a:rPr>
              <a:t>برای یافتن </a:t>
            </a:r>
            <a:r>
              <a:rPr lang="fa-IR" sz="2400" dirty="0" err="1">
                <a:cs typeface="B Nazanin" panose="00000400000000000000" pitchFamily="2" charset="-78"/>
              </a:rPr>
              <a:t>بارکد</a:t>
            </a:r>
            <a:r>
              <a:rPr lang="fa-IR" sz="2400" dirty="0">
                <a:cs typeface="B Nazanin" panose="00000400000000000000" pitchFamily="2" charset="-78"/>
              </a:rPr>
              <a:t> در هر جهت نیاز به یک </a:t>
            </a:r>
            <a:r>
              <a:rPr lang="fa-IR" sz="2400" dirty="0" err="1">
                <a:cs typeface="B Nazanin" panose="00000400000000000000" pitchFamily="2" charset="-78"/>
              </a:rPr>
              <a:t>تونل</a:t>
            </a:r>
            <a:r>
              <a:rPr lang="fa-IR" sz="2400" dirty="0">
                <a:cs typeface="B Nazanin" panose="00000400000000000000" pitchFamily="2" charset="-78"/>
              </a:rPr>
              <a:t> تصویر بردار همه </a:t>
            </a:r>
            <a:r>
              <a:rPr lang="fa-IR" sz="2400" dirty="0" err="1">
                <a:cs typeface="B Nazanin" panose="00000400000000000000" pitchFamily="2" charset="-78"/>
              </a:rPr>
              <a:t>جهته</a:t>
            </a:r>
            <a:r>
              <a:rPr lang="fa-IR" sz="2400" dirty="0">
                <a:cs typeface="B Nazanin" panose="00000400000000000000" pitchFamily="2" charset="-78"/>
              </a:rPr>
              <a:t> داریم. بدین منظور با </a:t>
            </a:r>
            <a:r>
              <a:rPr lang="fa-IR" sz="2400" dirty="0" err="1">
                <a:cs typeface="B Nazanin" panose="00000400000000000000" pitchFamily="2" charset="-78"/>
              </a:rPr>
              <a:t>مطالعه‌ی</a:t>
            </a:r>
            <a:r>
              <a:rPr lang="fa-IR" sz="2400" dirty="0">
                <a:cs typeface="B Nazanin" panose="00000400000000000000" pitchFamily="2" charset="-78"/>
              </a:rPr>
              <a:t> </a:t>
            </a:r>
            <a:r>
              <a:rPr lang="en-US" sz="2400" dirty="0">
                <a:cs typeface="B Nazanin" panose="00000400000000000000" pitchFamily="2" charset="-78"/>
              </a:rPr>
              <a:t>patent</a:t>
            </a:r>
            <a:r>
              <a:rPr lang="fa-IR" sz="2400" dirty="0">
                <a:cs typeface="B Nazanin" panose="00000400000000000000" pitchFamily="2" charset="-78"/>
              </a:rPr>
              <a:t>های محصولات مشابه </a:t>
            </a:r>
          </a:p>
          <a:p>
            <a:pPr algn="r" rtl="1"/>
            <a:r>
              <a:rPr lang="fa-IR" sz="2400" dirty="0">
                <a:cs typeface="B Nazanin" panose="00000400000000000000" pitchFamily="2" charset="-78"/>
              </a:rPr>
              <a:t>ساختار </a:t>
            </a:r>
            <a:r>
              <a:rPr lang="fa-IR" sz="2400" dirty="0" err="1">
                <a:cs typeface="B Nazanin" panose="00000400000000000000" pitchFamily="2" charset="-78"/>
              </a:rPr>
              <a:t>تونل</a:t>
            </a:r>
            <a:r>
              <a:rPr lang="fa-IR" sz="2400" dirty="0">
                <a:cs typeface="B Nazanin" panose="00000400000000000000" pitchFamily="2" charset="-78"/>
              </a:rPr>
              <a:t> تصویربردار با 12 جهت </a:t>
            </a:r>
          </a:p>
          <a:p>
            <a:pPr algn="r" rtl="1"/>
            <a:r>
              <a:rPr lang="fa-IR" sz="2400" dirty="0">
                <a:cs typeface="B Nazanin" panose="00000400000000000000" pitchFamily="2" charset="-78"/>
              </a:rPr>
              <a:t>تصویربرداری طراحی شد. </a:t>
            </a:r>
          </a:p>
          <a:p>
            <a:pPr algn="r" rtl="1"/>
            <a:r>
              <a:rPr lang="fa-IR" sz="2400" dirty="0">
                <a:cs typeface="B Nazanin" panose="00000400000000000000" pitchFamily="2" charset="-78"/>
              </a:rPr>
              <a:t>میتوان از آینه ها نیز برای کم کردن </a:t>
            </a:r>
          </a:p>
          <a:p>
            <a:pPr algn="r" rtl="1"/>
            <a:r>
              <a:rPr lang="fa-IR" sz="2400" dirty="0">
                <a:cs typeface="B Nazanin" panose="00000400000000000000" pitchFamily="2" charset="-78"/>
              </a:rPr>
              <a:t>دوربین و </a:t>
            </a:r>
            <a:r>
              <a:rPr lang="fa-IR" sz="2400" dirty="0" err="1">
                <a:cs typeface="B Nazanin" panose="00000400000000000000" pitchFamily="2" charset="-78"/>
              </a:rPr>
              <a:t>بالابردن</a:t>
            </a:r>
            <a:r>
              <a:rPr lang="fa-IR" sz="2400" dirty="0">
                <a:cs typeface="B Nazanin" panose="00000400000000000000" pitchFamily="2" charset="-78"/>
              </a:rPr>
              <a:t> دقت استفاده کرد.</a:t>
            </a:r>
          </a:p>
          <a:p>
            <a:pPr algn="r" rtl="1"/>
            <a:endParaRPr lang="fa-IR" sz="2400" dirty="0">
              <a:cs typeface="B Nazanin" panose="00000400000000000000" pitchFamily="2" charset="-78"/>
            </a:endParaRPr>
          </a:p>
          <a:p>
            <a:pPr algn="r" rtl="1"/>
            <a:r>
              <a:rPr lang="fa-IR" sz="2400" dirty="0">
                <a:cs typeface="B Nazanin" panose="00000400000000000000" pitchFamily="2" charset="-78"/>
              </a:rPr>
              <a:t>ساختار تصویربرداری و کالاهای </a:t>
            </a:r>
          </a:p>
          <a:p>
            <a:pPr algn="r" rtl="1"/>
            <a:r>
              <a:rPr lang="fa-IR" sz="2400" dirty="0">
                <a:cs typeface="B Nazanin" panose="00000400000000000000" pitchFamily="2" charset="-78"/>
              </a:rPr>
              <a:t>سه بعدی در نرم افزارهای </a:t>
            </a:r>
            <a:r>
              <a:rPr lang="fa-IR" sz="2400" dirty="0" err="1">
                <a:cs typeface="B Nazanin" panose="00000400000000000000" pitchFamily="2" charset="-78"/>
              </a:rPr>
              <a:t>شبیه‌ساز</a:t>
            </a:r>
            <a:endParaRPr lang="fa-IR" sz="2400" dirty="0">
              <a:cs typeface="B Nazanin" panose="00000400000000000000" pitchFamily="2" charset="-78"/>
            </a:endParaRPr>
          </a:p>
          <a:p>
            <a:pPr algn="r" rtl="1"/>
            <a:r>
              <a:rPr lang="fa-IR" sz="2400" dirty="0">
                <a:cs typeface="B Nazanin" panose="00000400000000000000" pitchFamily="2" charset="-78"/>
              </a:rPr>
              <a:t>سه بعدی، شبیه سازی شدند و دقت</a:t>
            </a:r>
          </a:p>
          <a:p>
            <a:pPr algn="r" rtl="1"/>
            <a:r>
              <a:rPr lang="fa-IR" sz="2400" dirty="0">
                <a:cs typeface="B Nazanin" panose="00000400000000000000" pitchFamily="2" charset="-78"/>
              </a:rPr>
              <a:t> ابزارهای متن باز </a:t>
            </a:r>
            <a:r>
              <a:rPr lang="fa-IR" sz="2400" dirty="0" err="1">
                <a:cs typeface="B Nazanin" panose="00000400000000000000" pitchFamily="2" charset="-78"/>
              </a:rPr>
              <a:t>بارکدخوانی</a:t>
            </a:r>
            <a:r>
              <a:rPr lang="fa-IR" sz="2400" dirty="0">
                <a:cs typeface="B Nazanin" panose="00000400000000000000" pitchFamily="2" charset="-78"/>
              </a:rPr>
              <a:t> موجود</a:t>
            </a:r>
          </a:p>
          <a:p>
            <a:pPr algn="r" rtl="1"/>
            <a:r>
              <a:rPr lang="fa-IR" sz="2400" dirty="0">
                <a:cs typeface="B Nazanin" panose="00000400000000000000" pitchFamily="2" charset="-78"/>
              </a:rPr>
              <a:t> روی آن ها بررسی شد. دقت ناکافی </a:t>
            </a:r>
          </a:p>
          <a:p>
            <a:pPr algn="r" rtl="1"/>
            <a:r>
              <a:rPr lang="fa-IR" sz="2400" dirty="0">
                <a:cs typeface="B Nazanin" panose="00000400000000000000" pitchFamily="2" charset="-78"/>
              </a:rPr>
              <a:t>ابزارهای موجود به دو دلیل </a:t>
            </a:r>
          </a:p>
          <a:p>
            <a:pPr algn="r" rtl="1"/>
            <a:r>
              <a:rPr lang="fa-IR" sz="2400" dirty="0">
                <a:cs typeface="B Nazanin" panose="00000400000000000000" pitchFamily="2" charset="-78"/>
              </a:rPr>
              <a:t>1- اثر دید تصویر 2- کم کیفیتی و </a:t>
            </a:r>
            <a:r>
              <a:rPr lang="en-US" sz="2400" dirty="0">
                <a:cs typeface="B Nazanin" panose="00000400000000000000" pitchFamily="2" charset="-78"/>
              </a:rPr>
              <a:t>noise </a:t>
            </a:r>
            <a:r>
              <a:rPr lang="fa-IR" sz="2400" dirty="0">
                <a:cs typeface="B Nazanin" panose="00000400000000000000" pitchFamily="2" charset="-78"/>
              </a:rPr>
              <a:t>شناسایی شد. </a:t>
            </a:r>
          </a:p>
          <a:p>
            <a:pPr algn="r" rtl="1"/>
            <a:r>
              <a:rPr lang="fa-IR" sz="2400" dirty="0">
                <a:cs typeface="B Nazanin" panose="00000400000000000000" pitchFamily="2" charset="-78"/>
              </a:rPr>
              <a:t>•   رفع </a:t>
            </a:r>
            <a:r>
              <a:rPr lang="fa-IR" sz="2400" dirty="0" err="1">
                <a:cs typeface="B Nazanin" panose="00000400000000000000" pitchFamily="2" charset="-78"/>
              </a:rPr>
              <a:t>کم‌کیفیتی</a:t>
            </a:r>
            <a:r>
              <a:rPr lang="fa-IR" sz="2400" dirty="0">
                <a:cs typeface="B Nazanin" panose="00000400000000000000" pitchFamily="2" charset="-78"/>
              </a:rPr>
              <a:t> و اثر </a:t>
            </a:r>
            <a:r>
              <a:rPr lang="en-US" sz="2400" dirty="0">
                <a:cs typeface="B Nazanin" panose="00000400000000000000" pitchFamily="2" charset="-78"/>
              </a:rPr>
              <a:t>noise </a:t>
            </a:r>
            <a:r>
              <a:rPr lang="fa-IR" sz="2400" dirty="0">
                <a:cs typeface="B Nazanin" panose="00000400000000000000" pitchFamily="2" charset="-78"/>
              </a:rPr>
              <a:t> از </a:t>
            </a:r>
            <a:r>
              <a:rPr lang="fa-IR" sz="2400" dirty="0" err="1">
                <a:cs typeface="B Nazanin" panose="00000400000000000000" pitchFamily="2" charset="-78"/>
              </a:rPr>
              <a:t>کتاب‌خانه</a:t>
            </a:r>
            <a:r>
              <a:rPr lang="fa-IR" sz="2400" dirty="0">
                <a:cs typeface="B Nazanin" panose="00000400000000000000" pitchFamily="2" charset="-78"/>
              </a:rPr>
              <a:t> </a:t>
            </a:r>
            <a:r>
              <a:rPr lang="en-US" sz="2400" dirty="0" err="1">
                <a:cs typeface="B Nazanin" panose="00000400000000000000" pitchFamily="2" charset="-78"/>
              </a:rPr>
              <a:t>zxing</a:t>
            </a:r>
            <a:endParaRPr lang="en-US" sz="2400" dirty="0">
              <a:cs typeface="B Nazanin" panose="00000400000000000000" pitchFamily="2" charset="-78"/>
            </a:endParaRPr>
          </a:p>
          <a:p>
            <a:pPr algn="r" rtl="1"/>
            <a:r>
              <a:rPr lang="fa-IR" sz="2400" dirty="0">
                <a:cs typeface="B Nazanin" panose="00000400000000000000" pitchFamily="2" charset="-78"/>
              </a:rPr>
              <a:t>معمولا اگر کیفیت تصویر پایین باشد (مثلا در صورت </a:t>
            </a:r>
            <a:r>
              <a:rPr lang="en-US" sz="2400" dirty="0">
                <a:cs typeface="B Nazanin" panose="00000400000000000000" pitchFamily="2" charset="-78"/>
              </a:rPr>
              <a:t>Focus </a:t>
            </a:r>
            <a:r>
              <a:rPr lang="fa-IR" sz="2400" dirty="0">
                <a:cs typeface="B Nazanin" panose="00000400000000000000" pitchFamily="2" charset="-78"/>
              </a:rPr>
              <a:t> نادرست و </a:t>
            </a:r>
            <a:r>
              <a:rPr lang="fa-IR" sz="2400" dirty="0" err="1">
                <a:cs typeface="B Nazanin" panose="00000400000000000000" pitchFamily="2" charset="-78"/>
              </a:rPr>
              <a:t>ناواضح</a:t>
            </a:r>
            <a:r>
              <a:rPr lang="fa-IR" sz="2400" dirty="0">
                <a:cs typeface="B Nazanin" panose="00000400000000000000" pitchFamily="2" charset="-78"/>
              </a:rPr>
              <a:t> شدن تصویر) </a:t>
            </a:r>
            <a:r>
              <a:rPr lang="fa-IR" sz="2400" dirty="0" err="1">
                <a:cs typeface="B Nazanin" panose="00000400000000000000" pitchFamily="2" charset="-78"/>
              </a:rPr>
              <a:t>کتاب‌خانه‌ی</a:t>
            </a:r>
            <a:r>
              <a:rPr lang="fa-IR" sz="2400" dirty="0">
                <a:cs typeface="B Nazanin" panose="00000400000000000000" pitchFamily="2" charset="-78"/>
              </a:rPr>
              <a:t> </a:t>
            </a:r>
            <a:r>
              <a:rPr lang="en-US" sz="2400" dirty="0" err="1">
                <a:cs typeface="B Nazanin" panose="00000400000000000000" pitchFamily="2" charset="-78"/>
              </a:rPr>
              <a:t>zxing</a:t>
            </a:r>
            <a:r>
              <a:rPr lang="en-US" sz="2400" dirty="0">
                <a:cs typeface="B Nazanin" panose="00000400000000000000" pitchFamily="2" charset="-78"/>
              </a:rPr>
              <a:t> </a:t>
            </a:r>
            <a:r>
              <a:rPr lang="fa-IR" sz="2400" dirty="0">
                <a:cs typeface="B Nazanin" panose="00000400000000000000" pitchFamily="2" charset="-78"/>
              </a:rPr>
              <a:t> </a:t>
            </a:r>
            <a:r>
              <a:rPr lang="fa-IR" sz="2400" dirty="0" err="1">
                <a:cs typeface="B Nazanin" panose="00000400000000000000" pitchFamily="2" charset="-78"/>
              </a:rPr>
              <a:t>نمی‌تواند</a:t>
            </a:r>
            <a:r>
              <a:rPr lang="fa-IR" sz="2400" dirty="0">
                <a:cs typeface="B Nazanin" panose="00000400000000000000" pitchFamily="2" charset="-78"/>
              </a:rPr>
              <a:t> </a:t>
            </a:r>
            <a:r>
              <a:rPr lang="fa-IR" sz="2400" dirty="0" err="1">
                <a:cs typeface="B Nazanin" panose="00000400000000000000" pitchFamily="2" charset="-78"/>
              </a:rPr>
              <a:t>بارکد</a:t>
            </a:r>
            <a:r>
              <a:rPr lang="fa-IR" sz="2400" dirty="0">
                <a:cs typeface="B Nazanin" panose="00000400000000000000" pitchFamily="2" charset="-78"/>
              </a:rPr>
              <a:t> را به درستی تشخیص دهد. بدین منظور با جستجو برای رفع این مشکل از </a:t>
            </a:r>
            <a:r>
              <a:rPr lang="fa-IR" sz="2400" dirty="0" err="1">
                <a:cs typeface="B Nazanin" panose="00000400000000000000" pitchFamily="2" charset="-78"/>
              </a:rPr>
              <a:t>شبکه‌ی</a:t>
            </a:r>
            <a:r>
              <a:rPr lang="fa-IR" sz="2400" dirty="0">
                <a:cs typeface="B Nazanin" panose="00000400000000000000" pitchFamily="2" charset="-78"/>
              </a:rPr>
              <a:t> عصبی برای رفع </a:t>
            </a:r>
            <a:r>
              <a:rPr lang="en-US" sz="2400" dirty="0">
                <a:cs typeface="B Nazanin" panose="00000400000000000000" pitchFamily="2" charset="-78"/>
              </a:rPr>
              <a:t>noise </a:t>
            </a:r>
            <a:r>
              <a:rPr lang="fa-IR" sz="2400" dirty="0">
                <a:cs typeface="B Nazanin" panose="00000400000000000000" pitchFamily="2" charset="-78"/>
              </a:rPr>
              <a:t>و ترمیم تصویر </a:t>
            </a:r>
            <a:r>
              <a:rPr lang="fa-IR" sz="2400" dirty="0" err="1">
                <a:cs typeface="B Nazanin" panose="00000400000000000000" pitchFamily="2" charset="-78"/>
              </a:rPr>
              <a:t>می‌توان</a:t>
            </a:r>
            <a:r>
              <a:rPr lang="fa-IR" sz="2400" dirty="0">
                <a:cs typeface="B Nazanin" panose="00000400000000000000" pitchFamily="2" charset="-78"/>
              </a:rPr>
              <a:t> استفاده کرد.</a:t>
            </a:r>
            <a:r>
              <a:rPr lang="en-US" sz="2400" dirty="0">
                <a:cs typeface="B Nazanin" panose="00000400000000000000" pitchFamily="2" charset="-78"/>
              </a:rPr>
              <a:t>[1]</a:t>
            </a:r>
            <a:endParaRPr lang="fa-IR" sz="2400" dirty="0">
              <a:cs typeface="B Nazanin" panose="00000400000000000000" pitchFamily="2" charset="-78"/>
            </a:endParaRPr>
          </a:p>
          <a:p>
            <a:pPr algn="r" rtl="1"/>
            <a:r>
              <a:rPr lang="fa-IR" sz="2400" dirty="0" err="1">
                <a:cs typeface="B Nazanin" panose="00000400000000000000" pitchFamily="2" charset="-78"/>
              </a:rPr>
              <a:t>نتیجه‌ی</a:t>
            </a:r>
            <a:r>
              <a:rPr lang="fa-IR" sz="2400" dirty="0">
                <a:cs typeface="B Nazanin" panose="00000400000000000000" pitchFamily="2" charset="-78"/>
              </a:rPr>
              <a:t> بدست آمده به </a:t>
            </a:r>
            <a:r>
              <a:rPr lang="fa-IR" sz="2400" dirty="0" err="1">
                <a:cs typeface="B Nazanin" panose="00000400000000000000" pitchFamily="2" charset="-78"/>
              </a:rPr>
              <a:t>وسیله‌ی</a:t>
            </a:r>
            <a:r>
              <a:rPr lang="fa-IR" sz="2400" dirty="0">
                <a:cs typeface="B Nazanin" panose="00000400000000000000" pitchFamily="2" charset="-78"/>
              </a:rPr>
              <a:t> این شبکه </a:t>
            </a:r>
            <a:r>
              <a:rPr lang="fa-IR" sz="2400" dirty="0" err="1">
                <a:cs typeface="B Nazanin" panose="00000400000000000000" pitchFamily="2" charset="-78"/>
              </a:rPr>
              <a:t>همین‌طور</a:t>
            </a:r>
            <a:r>
              <a:rPr lang="fa-IR" sz="2400" dirty="0">
                <a:cs typeface="B Nazanin" panose="00000400000000000000" pitchFamily="2" charset="-78"/>
              </a:rPr>
              <a:t> که در جدول زیر آمده است </a:t>
            </a:r>
            <a:r>
              <a:rPr lang="fa-IR" sz="2400" dirty="0" err="1">
                <a:cs typeface="B Nazanin" panose="00000400000000000000" pitchFamily="2" charset="-78"/>
              </a:rPr>
              <a:t>می‌تواند</a:t>
            </a:r>
            <a:r>
              <a:rPr lang="fa-IR" sz="2400" dirty="0">
                <a:cs typeface="B Nazanin" panose="00000400000000000000" pitchFamily="2" charset="-78"/>
              </a:rPr>
              <a:t> دقت را در حالتی که </a:t>
            </a:r>
            <a:r>
              <a:rPr lang="en-US" sz="2400" dirty="0">
                <a:cs typeface="B Nazanin" panose="00000400000000000000" pitchFamily="2" charset="-78"/>
              </a:rPr>
              <a:t>Focus </a:t>
            </a:r>
            <a:r>
              <a:rPr lang="fa-IR" sz="2400" dirty="0">
                <a:cs typeface="B Nazanin" panose="00000400000000000000" pitchFamily="2" charset="-78"/>
              </a:rPr>
              <a:t> خودکار نداریم بسیار بالاتر ببرد. هرچند با این کار زمان اجرا بیشتر می‌شود.</a:t>
            </a:r>
          </a:p>
          <a:p>
            <a:pPr algn="r" rtl="1"/>
            <a:endParaRPr lang="fa-IR" sz="2400" dirty="0">
              <a:cs typeface="B Nazanin" panose="00000400000000000000" pitchFamily="2" charset="-78"/>
            </a:endParaRPr>
          </a:p>
          <a:p>
            <a:pPr algn="r" rtl="1"/>
            <a:endParaRPr lang="fa-IR" sz="2400" dirty="0">
              <a:cs typeface="B Nazanin" panose="00000400000000000000" pitchFamily="2" charset="-78"/>
            </a:endParaRPr>
          </a:p>
          <a:p>
            <a:pPr algn="r" rtl="1"/>
            <a:endParaRPr lang="fa-IR" sz="2400" dirty="0">
              <a:cs typeface="B Nazanin" panose="00000400000000000000" pitchFamily="2" charset="-78"/>
            </a:endParaRPr>
          </a:p>
          <a:p>
            <a:pPr algn="r" rtl="1"/>
            <a:endParaRPr lang="fa-IR" sz="2400" dirty="0">
              <a:cs typeface="B Nazanin" panose="00000400000000000000" pitchFamily="2" charset="-78"/>
            </a:endParaRPr>
          </a:p>
          <a:p>
            <a:pPr algn="r" rtl="1"/>
            <a:endParaRPr lang="fa-IR" sz="2400" dirty="0">
              <a:cs typeface="B Nazanin" panose="00000400000000000000" pitchFamily="2" charset="-78"/>
            </a:endParaRPr>
          </a:p>
          <a:p>
            <a:pPr algn="r" rtl="1"/>
            <a:endParaRPr lang="fa-IR" sz="2400" dirty="0">
              <a:cs typeface="B Nazanin" panose="00000400000000000000" pitchFamily="2" charset="-78"/>
            </a:endParaRPr>
          </a:p>
          <a:p>
            <a:pPr algn="r" rtl="1"/>
            <a:r>
              <a:rPr lang="fa-IR" sz="2400" dirty="0">
                <a:cs typeface="B Nazanin" panose="00000400000000000000" pitchFamily="2" charset="-78"/>
              </a:rPr>
              <a:t>•  رفع اثر </a:t>
            </a:r>
            <a:r>
              <a:rPr lang="fa-IR" sz="2400" dirty="0" err="1">
                <a:cs typeface="B Nazanin" panose="00000400000000000000" pitchFamily="2" charset="-78"/>
              </a:rPr>
              <a:t>دیدِ</a:t>
            </a:r>
            <a:r>
              <a:rPr lang="fa-IR" sz="2400" dirty="0">
                <a:cs typeface="B Nazanin" panose="00000400000000000000" pitchFamily="2" charset="-78"/>
              </a:rPr>
              <a:t>‌ تصویر  </a:t>
            </a:r>
          </a:p>
          <a:p>
            <a:pPr algn="r" rtl="1"/>
            <a:r>
              <a:rPr lang="fa-IR" sz="2400" dirty="0">
                <a:cs typeface="B Nazanin" panose="00000400000000000000" pitchFamily="2" charset="-78"/>
              </a:rPr>
              <a:t>برای رفع اثر دید تصویر تنها دانستن </a:t>
            </a:r>
            <a:r>
              <a:rPr lang="fa-IR" sz="2400" dirty="0" err="1">
                <a:cs typeface="B Nazanin" panose="00000400000000000000" pitchFamily="2" charset="-78"/>
              </a:rPr>
              <a:t>زاویه‌ی</a:t>
            </a:r>
            <a:r>
              <a:rPr lang="fa-IR" sz="2400" dirty="0">
                <a:cs typeface="B Nazanin" panose="00000400000000000000" pitchFamily="2" charset="-78"/>
              </a:rPr>
              <a:t> دوربینی که از کالا عکس گرفته است با سطح افق کافی نیست. زیرا خود جسم سه بعدی ممکن است اثر دید داشته باشد و تصویر گرفته شده با اثر دید معمولا برای کتابخانه ی متن باز </a:t>
            </a:r>
            <a:r>
              <a:rPr lang="en-US" sz="2400" dirty="0" err="1">
                <a:cs typeface="B Nazanin" panose="00000400000000000000" pitchFamily="2" charset="-78"/>
              </a:rPr>
              <a:t>zxing</a:t>
            </a:r>
            <a:r>
              <a:rPr lang="en-US" sz="2400" dirty="0">
                <a:cs typeface="B Nazanin" panose="00000400000000000000" pitchFamily="2" charset="-78"/>
              </a:rPr>
              <a:t> </a:t>
            </a:r>
            <a:r>
              <a:rPr lang="fa-IR" sz="2400" dirty="0">
                <a:cs typeface="B Nazanin" panose="00000400000000000000" pitchFamily="2" charset="-78"/>
              </a:rPr>
              <a:t> قابل تشخیص نیست.</a:t>
            </a:r>
          </a:p>
          <a:p>
            <a:pPr algn="r" rtl="1"/>
            <a:r>
              <a:rPr lang="fa-IR" sz="2400" dirty="0">
                <a:cs typeface="B Nazanin" panose="00000400000000000000" pitchFamily="2" charset="-78"/>
              </a:rPr>
              <a:t>بدین منظور </a:t>
            </a:r>
            <a:r>
              <a:rPr lang="fa-IR" sz="2400" dirty="0" err="1">
                <a:cs typeface="B Nazanin" panose="00000400000000000000" pitchFamily="2" charset="-78"/>
              </a:rPr>
              <a:t>الگوریتم</a:t>
            </a:r>
            <a:r>
              <a:rPr lang="fa-IR" sz="2400" dirty="0">
                <a:cs typeface="B Nazanin" panose="00000400000000000000" pitchFamily="2" charset="-78"/>
              </a:rPr>
              <a:t> رفع دید با چند مرحله ی پردازش تصویری طراحی شد و نتیجه ی آن عملکرد بهتر این ابزار برای تشخیص </a:t>
            </a:r>
            <a:r>
              <a:rPr lang="fa-IR" sz="2400" dirty="0" err="1">
                <a:cs typeface="B Nazanin" panose="00000400000000000000" pitchFamily="2" charset="-78"/>
              </a:rPr>
              <a:t>بارکد</a:t>
            </a:r>
            <a:r>
              <a:rPr lang="fa-IR" sz="2400" dirty="0">
                <a:cs typeface="B Nazanin" panose="00000400000000000000" pitchFamily="2" charset="-78"/>
              </a:rPr>
              <a:t> بر روی تصاویر دارای دید بود.</a:t>
            </a:r>
          </a:p>
        </p:txBody>
      </p:sp>
      <p:sp>
        <p:nvSpPr>
          <p:cNvPr id="2050" name="AutoShape 50"/>
          <p:cNvSpPr>
            <a:spLocks noChangeArrowheads="1"/>
          </p:cNvSpPr>
          <p:nvPr/>
        </p:nvSpPr>
        <p:spPr bwMode="auto">
          <a:xfrm>
            <a:off x="10907045" y="5631152"/>
            <a:ext cx="9968968" cy="23891353"/>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6900">
                <a:solidFill>
                  <a:schemeClr val="tx1"/>
                </a:solidFill>
                <a:latin typeface="Arial" charset="0"/>
              </a:defRPr>
            </a:lvl1pPr>
            <a:lvl2pPr marL="742950" indent="-285750" eaLnBrk="0" hangingPunct="0">
              <a:defRPr sz="6900">
                <a:solidFill>
                  <a:schemeClr val="tx1"/>
                </a:solidFill>
                <a:latin typeface="Arial" charset="0"/>
              </a:defRPr>
            </a:lvl2pPr>
            <a:lvl3pPr marL="1143000" indent="-228600" eaLnBrk="0" hangingPunct="0">
              <a:defRPr sz="6900">
                <a:solidFill>
                  <a:schemeClr val="tx1"/>
                </a:solidFill>
                <a:latin typeface="Arial" charset="0"/>
              </a:defRPr>
            </a:lvl3pPr>
            <a:lvl4pPr marL="1600200" indent="-228600" eaLnBrk="0" hangingPunct="0">
              <a:defRPr sz="6900">
                <a:solidFill>
                  <a:schemeClr val="tx1"/>
                </a:solidFill>
                <a:latin typeface="Arial" charset="0"/>
              </a:defRPr>
            </a:lvl4pPr>
            <a:lvl5pPr marL="2057400" indent="-228600" eaLnBrk="0" hangingPunct="0">
              <a:defRPr sz="6900">
                <a:solidFill>
                  <a:schemeClr val="tx1"/>
                </a:solidFill>
                <a:latin typeface="Arial" charset="0"/>
              </a:defRPr>
            </a:lvl5pPr>
            <a:lvl6pPr marL="2514600" indent="-228600" algn="ctr" eaLnBrk="0" fontAlgn="base" hangingPunct="0">
              <a:spcBef>
                <a:spcPct val="0"/>
              </a:spcBef>
              <a:spcAft>
                <a:spcPct val="0"/>
              </a:spcAft>
              <a:defRPr sz="6900">
                <a:solidFill>
                  <a:schemeClr val="tx1"/>
                </a:solidFill>
                <a:latin typeface="Arial" charset="0"/>
              </a:defRPr>
            </a:lvl6pPr>
            <a:lvl7pPr marL="2971800" indent="-228600" algn="ctr" eaLnBrk="0" fontAlgn="base" hangingPunct="0">
              <a:spcBef>
                <a:spcPct val="0"/>
              </a:spcBef>
              <a:spcAft>
                <a:spcPct val="0"/>
              </a:spcAft>
              <a:defRPr sz="6900">
                <a:solidFill>
                  <a:schemeClr val="tx1"/>
                </a:solidFill>
                <a:latin typeface="Arial" charset="0"/>
              </a:defRPr>
            </a:lvl7pPr>
            <a:lvl8pPr marL="3429000" indent="-228600" algn="ctr" eaLnBrk="0" fontAlgn="base" hangingPunct="0">
              <a:spcBef>
                <a:spcPct val="0"/>
              </a:spcBef>
              <a:spcAft>
                <a:spcPct val="0"/>
              </a:spcAft>
              <a:defRPr sz="6900">
                <a:solidFill>
                  <a:schemeClr val="tx1"/>
                </a:solidFill>
                <a:latin typeface="Arial" charset="0"/>
              </a:defRPr>
            </a:lvl8pPr>
            <a:lvl9pPr marL="3886200" indent="-228600" algn="ctr" eaLnBrk="0" fontAlgn="base" hangingPunct="0">
              <a:spcBef>
                <a:spcPct val="0"/>
              </a:spcBef>
              <a:spcAft>
                <a:spcPct val="0"/>
              </a:spcAft>
              <a:defRPr sz="6900">
                <a:solidFill>
                  <a:schemeClr val="tx1"/>
                </a:solidFill>
                <a:latin typeface="Arial" charset="0"/>
              </a:defRPr>
            </a:lvl9pPr>
          </a:lstStyle>
          <a:p>
            <a:pPr eaLnBrk="1" hangingPunct="1"/>
            <a:endParaRPr lang="en-US" altLang="en-US" sz="5802"/>
          </a:p>
        </p:txBody>
      </p:sp>
      <p:sp>
        <p:nvSpPr>
          <p:cNvPr id="2055" name="AutoShape 13"/>
          <p:cNvSpPr>
            <a:spLocks noChangeArrowheads="1"/>
          </p:cNvSpPr>
          <p:nvPr/>
        </p:nvSpPr>
        <p:spPr bwMode="auto">
          <a:xfrm>
            <a:off x="434891" y="349694"/>
            <a:ext cx="20526544" cy="4834329"/>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250" tIns="30625" rIns="61250" bIns="30625" anchor="ct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eaLnBrk="1" hangingPunct="1"/>
            <a:endParaRPr lang="en-US" altLang="en-US" sz="5802">
              <a:solidFill>
                <a:schemeClr val="bg1"/>
              </a:solidFill>
            </a:endParaRPr>
          </a:p>
        </p:txBody>
      </p:sp>
      <p:sp>
        <p:nvSpPr>
          <p:cNvPr id="2056" name="Text Box 14"/>
          <p:cNvSpPr txBox="1">
            <a:spLocks noChangeArrowheads="1"/>
          </p:cNvSpPr>
          <p:nvPr/>
        </p:nvSpPr>
        <p:spPr bwMode="auto">
          <a:xfrm>
            <a:off x="3785862" y="1226601"/>
            <a:ext cx="14343314" cy="323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rtl="1" eaLnBrk="1" hangingPunct="1"/>
            <a:r>
              <a:rPr lang="fa-IR" altLang="en-US" sz="5802" b="1" dirty="0" err="1">
                <a:cs typeface="B Titr" panose="00000700000000000000" pitchFamily="2" charset="-78"/>
              </a:rPr>
              <a:t>امیرمسعود</a:t>
            </a:r>
            <a:r>
              <a:rPr lang="fa-IR" altLang="en-US" sz="5802" b="1" dirty="0">
                <a:cs typeface="B Titr" panose="00000700000000000000" pitchFamily="2" charset="-78"/>
              </a:rPr>
              <a:t> زارع </a:t>
            </a:r>
            <a:r>
              <a:rPr lang="fa-IR" altLang="en-US" sz="5802" b="1" dirty="0" err="1">
                <a:cs typeface="B Titr" panose="00000700000000000000" pitchFamily="2" charset="-78"/>
              </a:rPr>
              <a:t>بیدکی</a:t>
            </a:r>
            <a:r>
              <a:rPr lang="fa-IR" altLang="en-US" sz="5802" b="1" dirty="0">
                <a:cs typeface="B Titr" panose="00000700000000000000" pitchFamily="2" charset="-78"/>
              </a:rPr>
              <a:t> و پویا رضایی جعفری</a:t>
            </a:r>
          </a:p>
          <a:p>
            <a:pPr rtl="1" eaLnBrk="1" hangingPunct="1"/>
            <a:r>
              <a:rPr lang="fa-IR" altLang="en-US" sz="5802" b="1" dirty="0">
                <a:cs typeface="B Titr" panose="00000700000000000000" pitchFamily="2" charset="-78"/>
              </a:rPr>
              <a:t>دکتر سعید صفری</a:t>
            </a:r>
            <a:endParaRPr lang="en-US" altLang="en-US" sz="5802" b="1" dirty="0"/>
          </a:p>
          <a:p>
            <a:pPr rtl="1" eaLnBrk="1" hangingPunct="1"/>
            <a:r>
              <a:rPr lang="fa-IR" altLang="en-US" sz="3195" b="1" i="1" dirty="0">
                <a:cs typeface="B Titr" panose="00000700000000000000" pitchFamily="2" charset="-78"/>
              </a:rPr>
              <a:t>دانشکده مهندسی برق و کامپیوتر، دانشگاه تهران</a:t>
            </a:r>
          </a:p>
          <a:p>
            <a:pPr eaLnBrk="1" hangingPunct="1"/>
            <a:endParaRPr lang="en-US" altLang="en-US" sz="5802" dirty="0"/>
          </a:p>
        </p:txBody>
      </p:sp>
      <p:sp>
        <p:nvSpPr>
          <p:cNvPr id="2062" name="Text Box 42"/>
          <p:cNvSpPr txBox="1">
            <a:spLocks noChangeArrowheads="1"/>
          </p:cNvSpPr>
          <p:nvPr/>
        </p:nvSpPr>
        <p:spPr bwMode="auto">
          <a:xfrm>
            <a:off x="2936142" y="9896441"/>
            <a:ext cx="4746238" cy="95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eaLnBrk="1" hangingPunct="1">
              <a:spcBef>
                <a:spcPct val="50000"/>
              </a:spcBef>
            </a:pPr>
            <a:r>
              <a:rPr lang="fa-IR" altLang="en-US" sz="5802" b="1" dirty="0">
                <a:cs typeface="B Titr" panose="00000700000000000000" pitchFamily="2" charset="-78"/>
              </a:rPr>
              <a:t>نتایج</a:t>
            </a:r>
            <a:endParaRPr lang="en-US" altLang="en-US" sz="5802" b="1" dirty="0"/>
          </a:p>
        </p:txBody>
      </p:sp>
      <p:sp>
        <p:nvSpPr>
          <p:cNvPr id="2063" name="Text Box 43"/>
          <p:cNvSpPr txBox="1">
            <a:spLocks noChangeArrowheads="1"/>
          </p:cNvSpPr>
          <p:nvPr/>
        </p:nvSpPr>
        <p:spPr bwMode="auto">
          <a:xfrm>
            <a:off x="13382937" y="6035571"/>
            <a:ext cx="4746238" cy="95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eaLnBrk="1" hangingPunct="1">
              <a:spcBef>
                <a:spcPct val="50000"/>
              </a:spcBef>
            </a:pPr>
            <a:r>
              <a:rPr lang="fa-IR" altLang="en-US" sz="5802" b="1" dirty="0">
                <a:cs typeface="B Titr" panose="00000700000000000000" pitchFamily="2" charset="-78"/>
              </a:rPr>
              <a:t>روش پیشنهادی</a:t>
            </a:r>
            <a:endParaRPr lang="en-US" altLang="en-US" sz="5802" b="1" dirty="0"/>
          </a:p>
        </p:txBody>
      </p:sp>
      <p:sp>
        <p:nvSpPr>
          <p:cNvPr id="2066" name="Text Box 19">
            <a:hlinkClick r:id="rId4"/>
          </p:cNvPr>
          <p:cNvSpPr txBox="1">
            <a:spLocks noChangeArrowheads="1"/>
          </p:cNvSpPr>
          <p:nvPr/>
        </p:nvSpPr>
        <p:spPr bwMode="auto">
          <a:xfrm>
            <a:off x="103882" y="30631651"/>
            <a:ext cx="21188561" cy="86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9438" eaLnBrk="0" hangingPunct="0">
              <a:defRPr sz="6900">
                <a:solidFill>
                  <a:schemeClr val="tx1"/>
                </a:solidFill>
                <a:latin typeface="Arial" charset="0"/>
              </a:defRPr>
            </a:lvl1pPr>
            <a:lvl2pPr marL="742950" indent="-285750" defTabSz="4389438" eaLnBrk="0" hangingPunct="0">
              <a:defRPr sz="6900">
                <a:solidFill>
                  <a:schemeClr val="tx1"/>
                </a:solidFill>
                <a:latin typeface="Arial" charset="0"/>
              </a:defRPr>
            </a:lvl2pPr>
            <a:lvl3pPr marL="1143000" indent="-228600" defTabSz="4389438" eaLnBrk="0" hangingPunct="0">
              <a:defRPr sz="6900">
                <a:solidFill>
                  <a:schemeClr val="tx1"/>
                </a:solidFill>
                <a:latin typeface="Arial" charset="0"/>
              </a:defRPr>
            </a:lvl3pPr>
            <a:lvl4pPr marL="1600200" indent="-228600" defTabSz="4389438" eaLnBrk="0" hangingPunct="0">
              <a:defRPr sz="6900">
                <a:solidFill>
                  <a:schemeClr val="tx1"/>
                </a:solidFill>
                <a:latin typeface="Arial" charset="0"/>
              </a:defRPr>
            </a:lvl4pPr>
            <a:lvl5pPr marL="2057400" indent="-228600" defTabSz="4389438" eaLnBrk="0" hangingPunct="0">
              <a:defRPr sz="6900">
                <a:solidFill>
                  <a:schemeClr val="tx1"/>
                </a:solidFill>
                <a:latin typeface="Arial" charset="0"/>
              </a:defRPr>
            </a:lvl5pPr>
            <a:lvl6pPr marL="2514600" indent="-228600" algn="ctr" defTabSz="4389438" eaLnBrk="0" fontAlgn="base" hangingPunct="0">
              <a:spcBef>
                <a:spcPct val="0"/>
              </a:spcBef>
              <a:spcAft>
                <a:spcPct val="0"/>
              </a:spcAft>
              <a:defRPr sz="6900">
                <a:solidFill>
                  <a:schemeClr val="tx1"/>
                </a:solidFill>
                <a:latin typeface="Arial" charset="0"/>
              </a:defRPr>
            </a:lvl6pPr>
            <a:lvl7pPr marL="2971800" indent="-228600" algn="ctr" defTabSz="4389438" eaLnBrk="0" fontAlgn="base" hangingPunct="0">
              <a:spcBef>
                <a:spcPct val="0"/>
              </a:spcBef>
              <a:spcAft>
                <a:spcPct val="0"/>
              </a:spcAft>
              <a:defRPr sz="6900">
                <a:solidFill>
                  <a:schemeClr val="tx1"/>
                </a:solidFill>
                <a:latin typeface="Arial" charset="0"/>
              </a:defRPr>
            </a:lvl7pPr>
            <a:lvl8pPr marL="3429000" indent="-228600" algn="ctr" defTabSz="4389438" eaLnBrk="0" fontAlgn="base" hangingPunct="0">
              <a:spcBef>
                <a:spcPct val="0"/>
              </a:spcBef>
              <a:spcAft>
                <a:spcPct val="0"/>
              </a:spcAft>
              <a:defRPr sz="6900">
                <a:solidFill>
                  <a:schemeClr val="tx1"/>
                </a:solidFill>
                <a:latin typeface="Arial" charset="0"/>
              </a:defRPr>
            </a:lvl8pPr>
            <a:lvl9pPr marL="3886200" indent="-228600" algn="ctr" defTabSz="4389438" eaLnBrk="0" fontAlgn="base" hangingPunct="0">
              <a:spcBef>
                <a:spcPct val="0"/>
              </a:spcBef>
              <a:spcAft>
                <a:spcPct val="0"/>
              </a:spcAft>
              <a:defRPr sz="6900">
                <a:solidFill>
                  <a:schemeClr val="tx1"/>
                </a:solidFill>
                <a:latin typeface="Arial" charset="0"/>
              </a:defRPr>
            </a:lvl9pPr>
          </a:lstStyle>
          <a:p>
            <a:pPr eaLnBrk="1" hangingPunct="1">
              <a:spcBef>
                <a:spcPct val="50000"/>
              </a:spcBef>
            </a:pPr>
            <a:endParaRPr lang="en-US" altLang="en-US" sz="5045" b="1" i="1" dirty="0">
              <a:solidFill>
                <a:srgbClr val="0046D2"/>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10489" y="1439489"/>
            <a:ext cx="2546631" cy="2546631"/>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152" y="1314027"/>
            <a:ext cx="3244710" cy="2544709"/>
          </a:xfrm>
          <a:prstGeom prst="rect">
            <a:avLst/>
          </a:prstGeom>
        </p:spPr>
      </p:pic>
      <p:sp>
        <p:nvSpPr>
          <p:cNvPr id="29" name="Text Box 11"/>
          <p:cNvSpPr txBox="1">
            <a:spLocks noChangeArrowheads="1"/>
          </p:cNvSpPr>
          <p:nvPr/>
        </p:nvSpPr>
        <p:spPr bwMode="auto">
          <a:xfrm>
            <a:off x="3431320" y="23953437"/>
            <a:ext cx="4746238" cy="95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rtl="1" eaLnBrk="1" hangingPunct="1">
              <a:spcBef>
                <a:spcPct val="50000"/>
              </a:spcBef>
            </a:pPr>
            <a:r>
              <a:rPr lang="fa-IR" altLang="en-US" sz="5802" b="1" dirty="0">
                <a:cs typeface="B Titr" panose="00000700000000000000" pitchFamily="2" charset="-78"/>
              </a:rPr>
              <a:t>جمع بندی</a:t>
            </a:r>
            <a:endParaRPr lang="en-US" altLang="en-US" sz="5802" b="1" dirty="0">
              <a:cs typeface="B Titr" panose="00000700000000000000" pitchFamily="2" charset="-78"/>
            </a:endParaRPr>
          </a:p>
        </p:txBody>
      </p:sp>
      <p:sp>
        <p:nvSpPr>
          <p:cNvPr id="30" name="Text Box 40"/>
          <p:cNvSpPr txBox="1">
            <a:spLocks noChangeArrowheads="1"/>
          </p:cNvSpPr>
          <p:nvPr/>
        </p:nvSpPr>
        <p:spPr bwMode="auto">
          <a:xfrm>
            <a:off x="684494" y="24948249"/>
            <a:ext cx="9349661" cy="225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0974" tIns="20486" rIns="40974" bIns="20486">
            <a:spAutoFit/>
          </a:bodyPr>
          <a:lstStyle>
            <a:lvl1pPr defTabSz="488950" eaLnBrk="0" hangingPunct="0">
              <a:defRPr sz="6900">
                <a:solidFill>
                  <a:schemeClr val="tx1"/>
                </a:solidFill>
                <a:latin typeface="Arial" charset="0"/>
              </a:defRPr>
            </a:lvl1pPr>
            <a:lvl2pPr marL="742950" indent="-285750" defTabSz="488950" eaLnBrk="0" hangingPunct="0">
              <a:defRPr sz="6900">
                <a:solidFill>
                  <a:schemeClr val="tx1"/>
                </a:solidFill>
                <a:latin typeface="Arial" charset="0"/>
              </a:defRPr>
            </a:lvl2pPr>
            <a:lvl3pPr marL="1143000" indent="-228600" defTabSz="488950" eaLnBrk="0" hangingPunct="0">
              <a:defRPr sz="6900">
                <a:solidFill>
                  <a:schemeClr val="tx1"/>
                </a:solidFill>
                <a:latin typeface="Arial" charset="0"/>
              </a:defRPr>
            </a:lvl3pPr>
            <a:lvl4pPr marL="1600200" indent="-228600" defTabSz="488950" eaLnBrk="0" hangingPunct="0">
              <a:defRPr sz="6900">
                <a:solidFill>
                  <a:schemeClr val="tx1"/>
                </a:solidFill>
                <a:latin typeface="Arial" charset="0"/>
              </a:defRPr>
            </a:lvl4pPr>
            <a:lvl5pPr marL="2057400" indent="-228600" defTabSz="488950" eaLnBrk="0" hangingPunct="0">
              <a:defRPr sz="6900">
                <a:solidFill>
                  <a:schemeClr val="tx1"/>
                </a:solidFill>
                <a:latin typeface="Arial" charset="0"/>
              </a:defRPr>
            </a:lvl5pPr>
            <a:lvl6pPr marL="2514600" indent="-228600" algn="ctr" defTabSz="488950" eaLnBrk="0" fontAlgn="base" hangingPunct="0">
              <a:spcBef>
                <a:spcPct val="0"/>
              </a:spcBef>
              <a:spcAft>
                <a:spcPct val="0"/>
              </a:spcAft>
              <a:defRPr sz="6900">
                <a:solidFill>
                  <a:schemeClr val="tx1"/>
                </a:solidFill>
                <a:latin typeface="Arial" charset="0"/>
              </a:defRPr>
            </a:lvl6pPr>
            <a:lvl7pPr marL="2971800" indent="-228600" algn="ctr" defTabSz="488950" eaLnBrk="0" fontAlgn="base" hangingPunct="0">
              <a:spcBef>
                <a:spcPct val="0"/>
              </a:spcBef>
              <a:spcAft>
                <a:spcPct val="0"/>
              </a:spcAft>
              <a:defRPr sz="6900">
                <a:solidFill>
                  <a:schemeClr val="tx1"/>
                </a:solidFill>
                <a:latin typeface="Arial" charset="0"/>
              </a:defRPr>
            </a:lvl7pPr>
            <a:lvl8pPr marL="3429000" indent="-228600" algn="ctr" defTabSz="488950" eaLnBrk="0" fontAlgn="base" hangingPunct="0">
              <a:spcBef>
                <a:spcPct val="0"/>
              </a:spcBef>
              <a:spcAft>
                <a:spcPct val="0"/>
              </a:spcAft>
              <a:defRPr sz="6900">
                <a:solidFill>
                  <a:schemeClr val="tx1"/>
                </a:solidFill>
                <a:latin typeface="Arial" charset="0"/>
              </a:defRPr>
            </a:lvl8pPr>
            <a:lvl9pPr marL="3886200" indent="-228600" algn="ctr" defTabSz="488950" eaLnBrk="0" fontAlgn="base" hangingPunct="0">
              <a:spcBef>
                <a:spcPct val="0"/>
              </a:spcBef>
              <a:spcAft>
                <a:spcPct val="0"/>
              </a:spcAft>
              <a:defRPr sz="6900">
                <a:solidFill>
                  <a:schemeClr val="tx1"/>
                </a:solidFill>
                <a:latin typeface="Arial" charset="0"/>
              </a:defRPr>
            </a:lvl9pPr>
          </a:lstStyle>
          <a:p>
            <a:pPr algn="r" rtl="1"/>
            <a:r>
              <a:rPr lang="fa-IR" altLang="en-US" sz="2400" dirty="0">
                <a:latin typeface="Times New Roman" pitchFamily="18" charset="0"/>
                <a:cs typeface="B Nazanin" panose="00000400000000000000" pitchFamily="2" charset="-78"/>
              </a:rPr>
              <a:t>در این تحقیق  نتایج جستجو  بر روی محصولات تجاری مشابه بیان شد و تلاش شد روش در </a:t>
            </a:r>
            <a:r>
              <a:rPr lang="fa-IR" altLang="en-US" sz="2400" dirty="0" err="1">
                <a:latin typeface="Times New Roman" pitchFamily="18" charset="0"/>
                <a:cs typeface="B Nazanin" panose="00000400000000000000" pitchFamily="2" charset="-78"/>
              </a:rPr>
              <a:t>پیش‌گرفته‌ی</a:t>
            </a:r>
            <a:r>
              <a:rPr lang="fa-IR" altLang="en-US" sz="2400" dirty="0">
                <a:latin typeface="Times New Roman" pitchFamily="18" charset="0"/>
                <a:cs typeface="B Nazanin" panose="00000400000000000000" pitchFamily="2" charset="-78"/>
              </a:rPr>
              <a:t> هر کدام بررسی شود. در ادامه تلاش شد تا اجزای مختلف چنین سیستمی طراحی و با کنار هم گذاشتن </a:t>
            </a:r>
            <a:r>
              <a:rPr lang="fa-IR" altLang="en-US" sz="2400" dirty="0" err="1">
                <a:latin typeface="Times New Roman" pitchFamily="18" charset="0"/>
                <a:cs typeface="B Nazanin" panose="00000400000000000000" pitchFamily="2" charset="-78"/>
              </a:rPr>
              <a:t>آن‌ها</a:t>
            </a:r>
            <a:r>
              <a:rPr lang="fa-IR" altLang="en-US" sz="2400" dirty="0">
                <a:latin typeface="Times New Roman" pitchFamily="18" charset="0"/>
                <a:cs typeface="B Nazanin" panose="00000400000000000000" pitchFamily="2" charset="-78"/>
              </a:rPr>
              <a:t> به سیستم قابل </a:t>
            </a:r>
            <a:r>
              <a:rPr lang="fa-IR" altLang="en-US" sz="2400" dirty="0" err="1">
                <a:latin typeface="Times New Roman" pitchFamily="18" charset="0"/>
                <a:cs typeface="B Nazanin" panose="00000400000000000000" pitchFamily="2" charset="-78"/>
              </a:rPr>
              <a:t>اطمینان‌تری</a:t>
            </a:r>
            <a:r>
              <a:rPr lang="fa-IR" altLang="en-US" sz="2400" dirty="0">
                <a:latin typeface="Times New Roman" pitchFamily="18" charset="0"/>
                <a:cs typeface="B Nazanin" panose="00000400000000000000" pitchFamily="2" charset="-78"/>
              </a:rPr>
              <a:t> برسیم. </a:t>
            </a:r>
            <a:r>
              <a:rPr lang="fa-IR" altLang="en-US" sz="2400" dirty="0" err="1">
                <a:latin typeface="Times New Roman" pitchFamily="18" charset="0"/>
                <a:cs typeface="B Nazanin" panose="00000400000000000000" pitchFamily="2" charset="-78"/>
              </a:rPr>
              <a:t>روش‌های</a:t>
            </a:r>
            <a:r>
              <a:rPr lang="fa-IR" altLang="en-US" sz="2400" dirty="0">
                <a:latin typeface="Times New Roman" pitchFamily="18" charset="0"/>
                <a:cs typeface="B Nazanin" panose="00000400000000000000" pitchFamily="2" charset="-78"/>
              </a:rPr>
              <a:t> مختلف تشخیص </a:t>
            </a:r>
            <a:r>
              <a:rPr lang="fa-IR" altLang="en-US" sz="2400" dirty="0" err="1">
                <a:latin typeface="Times New Roman" pitchFamily="18" charset="0"/>
                <a:cs typeface="B Nazanin" panose="00000400000000000000" pitchFamily="2" charset="-78"/>
              </a:rPr>
              <a:t>بارکد</a:t>
            </a:r>
            <a:r>
              <a:rPr lang="fa-IR" altLang="en-US" sz="2400" dirty="0">
                <a:latin typeface="Times New Roman" pitchFamily="18" charset="0"/>
                <a:cs typeface="B Nazanin" panose="00000400000000000000" pitchFamily="2" charset="-78"/>
              </a:rPr>
              <a:t>، بررسی شد و </a:t>
            </a:r>
            <a:r>
              <a:rPr lang="fa-IR" altLang="en-US" sz="2400" dirty="0" err="1">
                <a:latin typeface="Times New Roman" pitchFamily="18" charset="0"/>
                <a:cs typeface="B Nazanin" panose="00000400000000000000" pitchFamily="2" charset="-78"/>
              </a:rPr>
              <a:t>کاستی‌های</a:t>
            </a:r>
            <a:r>
              <a:rPr lang="fa-IR" altLang="en-US" sz="2400" dirty="0">
                <a:latin typeface="Times New Roman" pitchFamily="18" charset="0"/>
                <a:cs typeface="B Nazanin" panose="00000400000000000000" pitchFamily="2" charset="-78"/>
              </a:rPr>
              <a:t> آنان به دست آمد. سپس برای رفع آنان چند روش پیشنهاد و پیاده شد. پس از بررسی </a:t>
            </a:r>
            <a:r>
              <a:rPr lang="fa-IR" altLang="en-US" sz="2400" dirty="0" err="1">
                <a:latin typeface="Times New Roman" pitchFamily="18" charset="0"/>
                <a:cs typeface="B Nazanin" panose="00000400000000000000" pitchFamily="2" charset="-78"/>
              </a:rPr>
              <a:t>روش‌های</a:t>
            </a:r>
            <a:r>
              <a:rPr lang="fa-IR" altLang="en-US" sz="2400" dirty="0">
                <a:latin typeface="Times New Roman" pitchFamily="18" charset="0"/>
                <a:cs typeface="B Nazanin" panose="00000400000000000000" pitchFamily="2" charset="-78"/>
              </a:rPr>
              <a:t> دیگر در آخر یک </a:t>
            </a:r>
            <a:r>
              <a:rPr lang="fa-IR" altLang="en-US" sz="2400" dirty="0" err="1">
                <a:latin typeface="Times New Roman" pitchFamily="18" charset="0"/>
                <a:cs typeface="B Nazanin" panose="00000400000000000000" pitchFamily="2" charset="-78"/>
              </a:rPr>
              <a:t>شبکه‌ی</a:t>
            </a:r>
            <a:r>
              <a:rPr lang="fa-IR" altLang="en-US" sz="2400" dirty="0">
                <a:latin typeface="Times New Roman" pitchFamily="18" charset="0"/>
                <a:cs typeface="B Nazanin" panose="00000400000000000000" pitchFamily="2" charset="-78"/>
              </a:rPr>
              <a:t> عصبی عمیق طراحی و آموزش داده شد و بر روی </a:t>
            </a:r>
            <a:r>
              <a:rPr lang="fa-IR" altLang="en-US" sz="2400" dirty="0" err="1">
                <a:latin typeface="Times New Roman" pitchFamily="18" charset="0"/>
                <a:cs typeface="B Nazanin" panose="00000400000000000000" pitchFamily="2" charset="-78"/>
              </a:rPr>
              <a:t>پردازنده‌های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گرافیکی</a:t>
            </a:r>
            <a:r>
              <a:rPr lang="fa-IR" altLang="en-US" sz="2400" dirty="0">
                <a:latin typeface="Times New Roman" pitchFamily="18" charset="0"/>
                <a:cs typeface="B Nazanin" panose="00000400000000000000" pitchFamily="2" charset="-78"/>
              </a:rPr>
              <a:t> نیز پیاده شد و تسریع حاصل سنجیده شد.</a:t>
            </a:r>
          </a:p>
        </p:txBody>
      </p:sp>
      <p:sp>
        <p:nvSpPr>
          <p:cNvPr id="31" name="Text Box 27"/>
          <p:cNvSpPr txBox="1">
            <a:spLocks noChangeArrowheads="1"/>
          </p:cNvSpPr>
          <p:nvPr/>
        </p:nvSpPr>
        <p:spPr bwMode="auto">
          <a:xfrm>
            <a:off x="3452008" y="27015841"/>
            <a:ext cx="4009476" cy="73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rtl="1" eaLnBrk="1" hangingPunct="1">
              <a:spcBef>
                <a:spcPct val="50000"/>
              </a:spcBef>
            </a:pPr>
            <a:r>
              <a:rPr lang="fa-IR" altLang="en-US" sz="4372" dirty="0">
                <a:cs typeface="B Titr" panose="00000700000000000000" pitchFamily="2" charset="-78"/>
              </a:rPr>
              <a:t>مراجع</a:t>
            </a:r>
            <a:endParaRPr lang="en-US" altLang="en-US" sz="4372" dirty="0">
              <a:cs typeface="B Titr" panose="00000700000000000000" pitchFamily="2" charset="-78"/>
            </a:endParaRPr>
          </a:p>
        </p:txBody>
      </p:sp>
      <p:sp>
        <p:nvSpPr>
          <p:cNvPr id="32" name="Text Box 38"/>
          <p:cNvSpPr txBox="1">
            <a:spLocks noChangeArrowheads="1"/>
          </p:cNvSpPr>
          <p:nvPr/>
        </p:nvSpPr>
        <p:spPr bwMode="auto">
          <a:xfrm>
            <a:off x="1132716" y="27560730"/>
            <a:ext cx="8922553" cy="1393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0974" tIns="20486" rIns="40974" bIns="20486">
            <a:spAutoFit/>
          </a:bodyPr>
          <a:lstStyle>
            <a:lvl1pPr marL="273050" indent="-273050" defTabSz="488950" eaLnBrk="0" hangingPunct="0">
              <a:defRPr sz="6900">
                <a:solidFill>
                  <a:schemeClr val="tx1"/>
                </a:solidFill>
                <a:latin typeface="Arial" charset="0"/>
              </a:defRPr>
            </a:lvl1pPr>
            <a:lvl2pPr marL="517525" indent="-273050" defTabSz="488950" eaLnBrk="0" hangingPunct="0">
              <a:defRPr sz="6900">
                <a:solidFill>
                  <a:schemeClr val="tx1"/>
                </a:solidFill>
                <a:latin typeface="Arial" charset="0"/>
              </a:defRPr>
            </a:lvl2pPr>
            <a:lvl3pPr marL="762000" indent="-273050" defTabSz="488950" eaLnBrk="0" hangingPunct="0">
              <a:defRPr sz="6900">
                <a:solidFill>
                  <a:schemeClr val="tx1"/>
                </a:solidFill>
                <a:latin typeface="Arial" charset="0"/>
              </a:defRPr>
            </a:lvl3pPr>
            <a:lvl4pPr marL="1003300" indent="-273050" defTabSz="488950" eaLnBrk="0" hangingPunct="0">
              <a:defRPr sz="6900">
                <a:solidFill>
                  <a:schemeClr val="tx1"/>
                </a:solidFill>
                <a:latin typeface="Arial" charset="0"/>
              </a:defRPr>
            </a:lvl4pPr>
            <a:lvl5pPr marL="1247775" indent="-274638" defTabSz="488950" eaLnBrk="0" hangingPunct="0">
              <a:defRPr sz="6900">
                <a:solidFill>
                  <a:schemeClr val="tx1"/>
                </a:solidFill>
                <a:latin typeface="Arial" charset="0"/>
              </a:defRPr>
            </a:lvl5pPr>
            <a:lvl6pPr marL="1704975" indent="-274638" algn="ctr" defTabSz="488950" eaLnBrk="0" fontAlgn="base" hangingPunct="0">
              <a:spcBef>
                <a:spcPct val="0"/>
              </a:spcBef>
              <a:spcAft>
                <a:spcPct val="0"/>
              </a:spcAft>
              <a:defRPr sz="6900">
                <a:solidFill>
                  <a:schemeClr val="tx1"/>
                </a:solidFill>
                <a:latin typeface="Arial" charset="0"/>
              </a:defRPr>
            </a:lvl6pPr>
            <a:lvl7pPr marL="2162175" indent="-274638" algn="ctr" defTabSz="488950" eaLnBrk="0" fontAlgn="base" hangingPunct="0">
              <a:spcBef>
                <a:spcPct val="0"/>
              </a:spcBef>
              <a:spcAft>
                <a:spcPct val="0"/>
              </a:spcAft>
              <a:defRPr sz="6900">
                <a:solidFill>
                  <a:schemeClr val="tx1"/>
                </a:solidFill>
                <a:latin typeface="Arial" charset="0"/>
              </a:defRPr>
            </a:lvl7pPr>
            <a:lvl8pPr marL="2619375" indent="-274638" algn="ctr" defTabSz="488950" eaLnBrk="0" fontAlgn="base" hangingPunct="0">
              <a:spcBef>
                <a:spcPct val="0"/>
              </a:spcBef>
              <a:spcAft>
                <a:spcPct val="0"/>
              </a:spcAft>
              <a:defRPr sz="6900">
                <a:solidFill>
                  <a:schemeClr val="tx1"/>
                </a:solidFill>
                <a:latin typeface="Arial" charset="0"/>
              </a:defRPr>
            </a:lvl8pPr>
            <a:lvl9pPr marL="3076575" indent="-274638" algn="ctr" defTabSz="488950" eaLnBrk="0" fontAlgn="base" hangingPunct="0">
              <a:spcBef>
                <a:spcPct val="0"/>
              </a:spcBef>
              <a:spcAft>
                <a:spcPct val="0"/>
              </a:spcAft>
              <a:defRPr sz="6900">
                <a:solidFill>
                  <a:schemeClr val="tx1"/>
                </a:solidFill>
                <a:latin typeface="Arial" charset="0"/>
              </a:defRPr>
            </a:lvl9pPr>
          </a:lstStyle>
          <a:p>
            <a:pPr algn="l">
              <a:lnSpc>
                <a:spcPct val="95000"/>
              </a:lnSpc>
            </a:pPr>
            <a:endParaRPr lang="en-US" altLang="en-US" sz="1850" b="1" u="sng" dirty="0">
              <a:latin typeface="Times New Roman" pitchFamily="18" charset="0"/>
            </a:endParaRPr>
          </a:p>
          <a:p>
            <a:pPr algn="l">
              <a:lnSpc>
                <a:spcPct val="95000"/>
              </a:lnSpc>
              <a:buFontTx/>
              <a:buAutoNum type="arabicPeriod"/>
            </a:pPr>
            <a:r>
              <a:rPr lang="en-US" altLang="en-US" sz="1850" b="1" dirty="0">
                <a:latin typeface="Times New Roman" pitchFamily="18" charset="0"/>
              </a:rPr>
              <a:t>A. </a:t>
            </a:r>
            <a:r>
              <a:rPr lang="en-US" altLang="en-US" sz="1850" b="1" dirty="0" err="1">
                <a:latin typeface="Times New Roman" pitchFamily="18" charset="0"/>
              </a:rPr>
              <a:t>Zamberletti</a:t>
            </a:r>
            <a:r>
              <a:rPr lang="en-US" altLang="en-US" sz="1850" b="1" dirty="0">
                <a:latin typeface="Times New Roman" pitchFamily="18" charset="0"/>
              </a:rPr>
              <a:t>, I. Gallo, M. </a:t>
            </a:r>
            <a:r>
              <a:rPr lang="en-US" altLang="en-US" sz="1850" b="1" dirty="0" err="1">
                <a:latin typeface="Times New Roman" pitchFamily="18" charset="0"/>
              </a:rPr>
              <a:t>Carullo</a:t>
            </a:r>
            <a:r>
              <a:rPr lang="en-US" altLang="en-US" sz="1850" b="1" dirty="0">
                <a:latin typeface="Times New Roman" pitchFamily="18" charset="0"/>
              </a:rPr>
              <a:t>, E. </a:t>
            </a:r>
            <a:r>
              <a:rPr lang="en-US" altLang="en-US" sz="1850" b="1" dirty="0" err="1">
                <a:latin typeface="Times New Roman" pitchFamily="18" charset="0"/>
              </a:rPr>
              <a:t>Binaghi</a:t>
            </a:r>
            <a:r>
              <a:rPr lang="en-US" altLang="en-US" sz="1850" b="1" dirty="0">
                <a:latin typeface="Times New Roman" pitchFamily="18" charset="0"/>
              </a:rPr>
              <a:t>. “Neural Image Restoration For Decoding 1-D Barcodes Using Common Camera Phones”. In Computer Vision, Imaging and Computer Graphics. Theory and Applications, Springer Berlin Heidelberg, 2011.</a:t>
            </a:r>
          </a:p>
        </p:txBody>
      </p:sp>
      <p:pic>
        <p:nvPicPr>
          <p:cNvPr id="5" name="Picture 4">
            <a:extLst>
              <a:ext uri="{FF2B5EF4-FFF2-40B4-BE49-F238E27FC236}">
                <a16:creationId xmlns:a16="http://schemas.microsoft.com/office/drawing/2014/main" id="{E3DBCD8D-F56C-49CB-BB08-A17E06A638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66661" y="21121643"/>
            <a:ext cx="6662514" cy="7555549"/>
          </a:xfrm>
          <a:prstGeom prst="rect">
            <a:avLst/>
          </a:prstGeom>
        </p:spPr>
      </p:pic>
      <p:sp>
        <p:nvSpPr>
          <p:cNvPr id="23" name="Text Box 9"/>
          <p:cNvSpPr txBox="1">
            <a:spLocks noChangeArrowheads="1"/>
          </p:cNvSpPr>
          <p:nvPr/>
        </p:nvSpPr>
        <p:spPr bwMode="auto">
          <a:xfrm>
            <a:off x="11116595" y="7384515"/>
            <a:ext cx="9540525" cy="2216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algn="r" rtl="1">
              <a:lnSpc>
                <a:spcPct val="95000"/>
              </a:lnSpc>
            </a:pPr>
            <a:r>
              <a:rPr lang="fa-IR" altLang="en-US" sz="2400" dirty="0">
                <a:latin typeface="Times New Roman" pitchFamily="18" charset="0"/>
                <a:cs typeface="B Nazanin" panose="00000400000000000000" pitchFamily="2" charset="-78"/>
              </a:rPr>
              <a:t>با توجه به این که </a:t>
            </a:r>
            <a:r>
              <a:rPr lang="fa-IR" altLang="en-US" sz="2400" dirty="0" err="1">
                <a:latin typeface="Times New Roman" pitchFamily="18" charset="0"/>
                <a:cs typeface="B Nazanin" panose="00000400000000000000" pitchFamily="2" charset="-78"/>
              </a:rPr>
              <a:t>هرکدام</a:t>
            </a:r>
            <a:r>
              <a:rPr lang="fa-IR" altLang="en-US" sz="2400" dirty="0">
                <a:latin typeface="Times New Roman" pitchFamily="18" charset="0"/>
                <a:cs typeface="B Nazanin" panose="00000400000000000000" pitchFamily="2" charset="-78"/>
              </a:rPr>
              <a:t> از </a:t>
            </a:r>
            <a:r>
              <a:rPr lang="fa-IR" altLang="en-US" sz="2400" dirty="0" err="1">
                <a:latin typeface="Times New Roman" pitchFamily="18" charset="0"/>
                <a:cs typeface="B Nazanin" panose="00000400000000000000" pitchFamily="2" charset="-78"/>
              </a:rPr>
              <a:t>روش‌ها</a:t>
            </a:r>
            <a:r>
              <a:rPr lang="fa-IR" altLang="en-US" sz="2400" dirty="0">
                <a:latin typeface="Times New Roman" pitchFamily="18" charset="0"/>
                <a:cs typeface="B Nazanin" panose="00000400000000000000" pitchFamily="2" charset="-78"/>
              </a:rPr>
              <a:t> بر روی بخش خاصی از </a:t>
            </a:r>
            <a:r>
              <a:rPr lang="fa-IR" altLang="en-US" sz="2400" dirty="0" err="1">
                <a:latin typeface="Times New Roman" pitchFamily="18" charset="0"/>
                <a:cs typeface="B Nazanin" panose="00000400000000000000" pitchFamily="2" charset="-78"/>
              </a:rPr>
              <a:t>داده‌ها</a:t>
            </a:r>
            <a:r>
              <a:rPr lang="fa-IR" altLang="en-US" sz="2400" dirty="0">
                <a:latin typeface="Times New Roman" pitchFamily="18" charset="0"/>
                <a:cs typeface="B Nazanin" panose="00000400000000000000" pitchFamily="2" charset="-78"/>
              </a:rPr>
              <a:t> خوب عمل </a:t>
            </a:r>
            <a:r>
              <a:rPr lang="fa-IR" altLang="en-US" sz="2400" dirty="0" err="1">
                <a:latin typeface="Times New Roman" pitchFamily="18" charset="0"/>
                <a:cs typeface="B Nazanin" panose="00000400000000000000" pitchFamily="2" charset="-78"/>
              </a:rPr>
              <a:t>نمی‌کنند</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ترکیبِ</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روش‌های</a:t>
            </a:r>
            <a:r>
              <a:rPr lang="fa-IR" altLang="en-US" sz="2400" dirty="0">
                <a:latin typeface="Times New Roman" pitchFamily="18" charset="0"/>
                <a:cs typeface="B Nazanin" panose="00000400000000000000" pitchFamily="2" charset="-78"/>
              </a:rPr>
              <a:t> گوناگون احتمالا </a:t>
            </a:r>
            <a:r>
              <a:rPr lang="fa-IR" altLang="en-US" sz="2400" dirty="0" err="1">
                <a:latin typeface="Times New Roman" pitchFamily="18" charset="0"/>
                <a:cs typeface="B Nazanin" panose="00000400000000000000" pitchFamily="2" charset="-78"/>
              </a:rPr>
              <a:t>می‌تواند</a:t>
            </a:r>
            <a:r>
              <a:rPr lang="fa-IR" altLang="en-US" sz="2400" dirty="0">
                <a:latin typeface="Times New Roman" pitchFamily="18" charset="0"/>
                <a:cs typeface="B Nazanin" panose="00000400000000000000" pitchFamily="2" charset="-78"/>
              </a:rPr>
              <a:t> درصد تشخیص سیستم را بالاتر ببرد. برای نمونه ممکن است یک کالا یا </a:t>
            </a:r>
            <a:r>
              <a:rPr lang="fa-IR" altLang="en-US" sz="2400" dirty="0" err="1">
                <a:latin typeface="Times New Roman" pitchFamily="18" charset="0"/>
                <a:cs typeface="B Nazanin" panose="00000400000000000000" pitchFamily="2" charset="-78"/>
              </a:rPr>
              <a:t>بارکد</a:t>
            </a:r>
            <a:r>
              <a:rPr lang="fa-IR" altLang="en-US" sz="2400" dirty="0">
                <a:latin typeface="Times New Roman" pitchFamily="18" charset="0"/>
                <a:cs typeface="B Nazanin" panose="00000400000000000000" pitchFamily="2" charset="-78"/>
              </a:rPr>
              <a:t> نداشته باشد یا </a:t>
            </a:r>
            <a:r>
              <a:rPr lang="fa-IR" altLang="en-US" sz="2400" dirty="0" err="1">
                <a:latin typeface="Times New Roman" pitchFamily="18" charset="0"/>
                <a:cs typeface="B Nazanin" panose="00000400000000000000" pitchFamily="2" charset="-78"/>
              </a:rPr>
              <a:t>بارکدِ</a:t>
            </a:r>
            <a:r>
              <a:rPr lang="fa-IR" altLang="en-US" sz="2400" dirty="0">
                <a:latin typeface="Times New Roman" pitchFamily="18" charset="0"/>
                <a:cs typeface="B Nazanin" panose="00000400000000000000" pitchFamily="2" charset="-78"/>
              </a:rPr>
              <a:t> آن مخدوش باشد، یا </a:t>
            </a:r>
            <a:r>
              <a:rPr lang="fa-IR" altLang="en-US" sz="2400" dirty="0" err="1">
                <a:latin typeface="Times New Roman" pitchFamily="18" charset="0"/>
                <a:cs typeface="B Nazanin" panose="00000400000000000000" pitchFamily="2" charset="-78"/>
              </a:rPr>
              <a:t>ویژگی‌های</a:t>
            </a:r>
            <a:r>
              <a:rPr lang="fa-IR" altLang="en-US" sz="2400" dirty="0">
                <a:latin typeface="Times New Roman" pitchFamily="18" charset="0"/>
                <a:cs typeface="B Nazanin" panose="00000400000000000000" pitchFamily="2" charset="-78"/>
              </a:rPr>
              <a:t> برگزیده‌ برای استخراج بین دو کالا بسیار شبیه باشند (مانند دوگونه </a:t>
            </a:r>
            <a:r>
              <a:rPr lang="fa-IR" altLang="en-US" sz="2400" dirty="0" err="1">
                <a:latin typeface="Times New Roman" pitchFamily="18" charset="0"/>
                <a:cs typeface="B Nazanin" panose="00000400000000000000" pitchFamily="2" charset="-78"/>
              </a:rPr>
              <a:t>پفک</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هم‌اندازه</a:t>
            </a:r>
            <a:r>
              <a:rPr lang="fa-IR" altLang="en-US" sz="2400" dirty="0">
                <a:latin typeface="Times New Roman" pitchFamily="18" charset="0"/>
                <a:cs typeface="B Nazanin" panose="00000400000000000000" pitchFamily="2" charset="-78"/>
              </a:rPr>
              <a:t> و </a:t>
            </a:r>
            <a:r>
              <a:rPr lang="fa-IR" altLang="en-US" sz="2400" dirty="0" err="1">
                <a:latin typeface="Times New Roman" pitchFamily="18" charset="0"/>
                <a:cs typeface="B Nazanin" panose="00000400000000000000" pitchFamily="2" charset="-78"/>
              </a:rPr>
              <a:t>هم‌حجم</a:t>
            </a:r>
            <a:r>
              <a:rPr lang="fa-IR" altLang="en-US" sz="2400" dirty="0">
                <a:latin typeface="Times New Roman" pitchFamily="18" charset="0"/>
                <a:cs typeface="B Nazanin" panose="00000400000000000000" pitchFamily="2" charset="-78"/>
              </a:rPr>
              <a:t> با </a:t>
            </a:r>
            <a:r>
              <a:rPr lang="fa-IR" altLang="en-US" sz="2400" dirty="0" err="1">
                <a:latin typeface="Times New Roman" pitchFamily="18" charset="0"/>
                <a:cs typeface="B Nazanin" panose="00000400000000000000" pitchFamily="2" charset="-78"/>
              </a:rPr>
              <a:t>رنگِ</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بسته‌بندی</a:t>
            </a:r>
            <a:r>
              <a:rPr lang="fa-IR" altLang="en-US" sz="2400" dirty="0">
                <a:latin typeface="Times New Roman" pitchFamily="18" charset="0"/>
                <a:cs typeface="B Nazanin" panose="00000400000000000000" pitchFamily="2" charset="-78"/>
              </a:rPr>
              <a:t> شبیه به هم). همچنین مشکل آموزش </a:t>
            </a:r>
            <a:r>
              <a:rPr lang="fa-IR" altLang="en-US" sz="2400" dirty="0" err="1">
                <a:latin typeface="Times New Roman" pitchFamily="18" charset="0"/>
                <a:cs typeface="B Nazanin" panose="00000400000000000000" pitchFamily="2" charset="-78"/>
              </a:rPr>
              <a:t>شبکه‌ی</a:t>
            </a:r>
            <a:r>
              <a:rPr lang="fa-IR" altLang="en-US" sz="2400" dirty="0">
                <a:latin typeface="Times New Roman" pitchFamily="18" charset="0"/>
                <a:cs typeface="B Nazanin" panose="00000400000000000000" pitchFamily="2" charset="-78"/>
              </a:rPr>
              <a:t> عصبی عمیق </a:t>
            </a:r>
            <a:r>
              <a:rPr lang="fa-IR" altLang="en-US" sz="2400" dirty="0" err="1">
                <a:latin typeface="Times New Roman" pitchFamily="18" charset="0"/>
                <a:cs typeface="B Nazanin" panose="00000400000000000000" pitchFamily="2" charset="-78"/>
              </a:rPr>
              <a:t>می‌تواند</a:t>
            </a:r>
            <a:r>
              <a:rPr lang="fa-IR" altLang="en-US" sz="2400" dirty="0">
                <a:latin typeface="Times New Roman" pitchFamily="18" charset="0"/>
                <a:cs typeface="B Nazanin" panose="00000400000000000000" pitchFamily="2" charset="-78"/>
              </a:rPr>
              <a:t> با سنجش </a:t>
            </a:r>
            <a:r>
              <a:rPr lang="fa-IR" altLang="en-US" sz="2400" dirty="0" err="1">
                <a:latin typeface="Times New Roman" pitchFamily="18" charset="0"/>
                <a:cs typeface="B Nazanin" panose="00000400000000000000" pitchFamily="2" charset="-78"/>
              </a:rPr>
              <a:t>خروجیِ</a:t>
            </a:r>
            <a:r>
              <a:rPr lang="fa-IR" altLang="en-US" sz="2400" dirty="0">
                <a:latin typeface="Times New Roman" pitchFamily="18" charset="0"/>
                <a:cs typeface="B Nazanin" panose="00000400000000000000" pitchFamily="2" charset="-78"/>
              </a:rPr>
              <a:t> آن با </a:t>
            </a:r>
            <a:r>
              <a:rPr lang="fa-IR" altLang="en-US" sz="2400" dirty="0" err="1">
                <a:latin typeface="Times New Roman" pitchFamily="18" charset="0"/>
                <a:cs typeface="B Nazanin" panose="00000400000000000000" pitchFamily="2" charset="-78"/>
              </a:rPr>
              <a:t>پاسخِ</a:t>
            </a:r>
            <a:r>
              <a:rPr lang="fa-IR" altLang="en-US" sz="2400" dirty="0">
                <a:latin typeface="Times New Roman" pitchFamily="18" charset="0"/>
                <a:cs typeface="B Nazanin" panose="00000400000000000000" pitchFamily="2" charset="-78"/>
              </a:rPr>
              <a:t> دو </a:t>
            </a:r>
            <a:r>
              <a:rPr lang="fa-IR" altLang="en-US" sz="2400" dirty="0" err="1">
                <a:latin typeface="Times New Roman" pitchFamily="18" charset="0"/>
                <a:cs typeface="B Nazanin" panose="00000400000000000000" pitchFamily="2" charset="-78"/>
              </a:rPr>
              <a:t>الگوریتم</a:t>
            </a:r>
            <a:r>
              <a:rPr lang="fa-IR" altLang="en-US" sz="2400" dirty="0">
                <a:latin typeface="Times New Roman" pitchFamily="18" charset="0"/>
                <a:cs typeface="B Nazanin" panose="00000400000000000000" pitchFamily="2" charset="-78"/>
              </a:rPr>
              <a:t> دیگر حل شود و به مرور آن دو روش </a:t>
            </a:r>
            <a:r>
              <a:rPr lang="fa-IR" altLang="en-US" sz="2400" dirty="0" err="1">
                <a:latin typeface="Times New Roman" pitchFamily="18" charset="0"/>
                <a:cs typeface="B Nazanin" panose="00000400000000000000" pitchFamily="2" charset="-78"/>
              </a:rPr>
              <a:t>داده‌های</a:t>
            </a:r>
            <a:r>
              <a:rPr lang="fa-IR" altLang="en-US" sz="2400" dirty="0">
                <a:latin typeface="Times New Roman" pitchFamily="18" charset="0"/>
                <a:cs typeface="B Nazanin" panose="00000400000000000000" pitchFamily="2" charset="-78"/>
              </a:rPr>
              <a:t> آموزشی جدیدی با رویکرد یادگیری عمیق تقویتی  برای </a:t>
            </a:r>
            <a:r>
              <a:rPr lang="fa-IR" altLang="en-US" sz="2400" dirty="0" err="1">
                <a:latin typeface="Times New Roman" pitchFamily="18" charset="0"/>
                <a:cs typeface="B Nazanin" panose="00000400000000000000" pitchFamily="2" charset="-78"/>
              </a:rPr>
              <a:t>شبکه‌ی</a:t>
            </a:r>
            <a:r>
              <a:rPr lang="fa-IR" altLang="en-US" sz="2400" dirty="0">
                <a:latin typeface="Times New Roman" pitchFamily="18" charset="0"/>
                <a:cs typeface="B Nazanin" panose="00000400000000000000" pitchFamily="2" charset="-78"/>
              </a:rPr>
              <a:t> عصبی عمیق مهیا کنند. </a:t>
            </a:r>
          </a:p>
          <a:p>
            <a:pPr algn="r" rtl="1">
              <a:lnSpc>
                <a:spcPct val="95000"/>
              </a:lnSpc>
            </a:pPr>
            <a:endParaRPr lang="fa-IR" altLang="en-US" sz="2400" b="1" dirty="0">
              <a:latin typeface="Times New Roman" pitchFamily="18" charset="0"/>
              <a:cs typeface="B Nazanin" panose="00000400000000000000" pitchFamily="2" charset="-78"/>
            </a:endParaRPr>
          </a:p>
          <a:p>
            <a:pPr algn="r" rtl="1">
              <a:lnSpc>
                <a:spcPct val="95000"/>
              </a:lnSpc>
            </a:pPr>
            <a:r>
              <a:rPr lang="fa-IR" altLang="en-US" sz="2400" b="1" dirty="0" err="1">
                <a:latin typeface="Times New Roman" pitchFamily="18" charset="0"/>
                <a:cs typeface="B Nazanin" panose="00000400000000000000" pitchFamily="2" charset="-78"/>
              </a:rPr>
              <a:t>شبکه‌ی</a:t>
            </a:r>
            <a:r>
              <a:rPr lang="fa-IR" altLang="en-US" sz="2400" b="1" dirty="0">
                <a:latin typeface="Times New Roman" pitchFamily="18" charset="0"/>
                <a:cs typeface="B Nazanin" panose="00000400000000000000" pitchFamily="2" charset="-78"/>
              </a:rPr>
              <a:t> عصبی</a:t>
            </a:r>
          </a:p>
          <a:p>
            <a:pPr algn="r" rtl="1">
              <a:lnSpc>
                <a:spcPct val="95000"/>
              </a:lnSpc>
            </a:pPr>
            <a:r>
              <a:rPr lang="fa-IR" altLang="en-US" sz="2400" dirty="0" err="1">
                <a:latin typeface="Times New Roman" pitchFamily="18" charset="0"/>
                <a:cs typeface="B Nazanin" panose="00000400000000000000" pitchFamily="2" charset="-78"/>
              </a:rPr>
              <a:t>شبکه‌های</a:t>
            </a:r>
            <a:r>
              <a:rPr lang="fa-IR" altLang="en-US" sz="2400" dirty="0">
                <a:latin typeface="Times New Roman" pitchFamily="18" charset="0"/>
                <a:cs typeface="B Nazanin" panose="00000400000000000000" pitchFamily="2" charset="-78"/>
              </a:rPr>
              <a:t> عصبی که دارای تعداد کمی </a:t>
            </a:r>
            <a:r>
              <a:rPr lang="fa-IR" altLang="en-US" sz="2400" dirty="0" err="1">
                <a:latin typeface="Times New Roman" pitchFamily="18" charset="0"/>
                <a:cs typeface="B Nazanin" panose="00000400000000000000" pitchFamily="2" charset="-78"/>
              </a:rPr>
              <a:t>لایه‌ی</a:t>
            </a:r>
            <a:r>
              <a:rPr lang="fa-IR" altLang="en-US" sz="2400" dirty="0">
                <a:latin typeface="Times New Roman" pitchFamily="18" charset="0"/>
                <a:cs typeface="B Nazanin" panose="00000400000000000000" pitchFamily="2" charset="-78"/>
              </a:rPr>
              <a:t> مخفی هستند، توانایی تشخیص </a:t>
            </a:r>
            <a:r>
              <a:rPr lang="fa-IR" altLang="en-US" sz="2400" dirty="0" err="1">
                <a:latin typeface="Times New Roman" pitchFamily="18" charset="0"/>
                <a:cs typeface="B Nazanin" panose="00000400000000000000" pitchFamily="2" charset="-78"/>
              </a:rPr>
              <a:t>ویژگی‌های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پیچیده‌تر</a:t>
            </a:r>
            <a:r>
              <a:rPr lang="fa-IR" altLang="en-US" sz="2400" dirty="0">
                <a:latin typeface="Times New Roman" pitchFamily="18" charset="0"/>
                <a:cs typeface="B Nazanin" panose="00000400000000000000" pitchFamily="2" charset="-78"/>
              </a:rPr>
              <a:t> را ندارند. برای حل این مشکل از </a:t>
            </a:r>
            <a:r>
              <a:rPr lang="fa-IR" altLang="en-US" sz="2400" dirty="0" err="1">
                <a:latin typeface="Times New Roman" pitchFamily="18" charset="0"/>
                <a:cs typeface="B Nazanin" panose="00000400000000000000" pitchFamily="2" charset="-78"/>
              </a:rPr>
              <a:t>شبکه‌های</a:t>
            </a:r>
            <a:r>
              <a:rPr lang="fa-IR" altLang="en-US" sz="2400" dirty="0">
                <a:latin typeface="Times New Roman" pitchFamily="18" charset="0"/>
                <a:cs typeface="B Nazanin" panose="00000400000000000000" pitchFamily="2" charset="-78"/>
              </a:rPr>
              <a:t> عصبی با تعداد </a:t>
            </a:r>
            <a:r>
              <a:rPr lang="fa-IR" altLang="en-US" sz="2400" dirty="0" err="1">
                <a:latin typeface="Times New Roman" pitchFamily="18" charset="0"/>
                <a:cs typeface="B Nazanin" panose="00000400000000000000" pitchFamily="2" charset="-78"/>
              </a:rPr>
              <a:t>لایه‌های</a:t>
            </a:r>
            <a:r>
              <a:rPr lang="fa-IR" altLang="en-US" sz="2400" dirty="0">
                <a:latin typeface="Times New Roman" pitchFamily="18" charset="0"/>
                <a:cs typeface="B Nazanin" panose="00000400000000000000" pitchFamily="2" charset="-78"/>
              </a:rPr>
              <a:t> بیشتر استفاده می‌شود. اما با افزایش تعداد </a:t>
            </a:r>
            <a:r>
              <a:rPr lang="fa-IR" altLang="en-US" sz="2400" dirty="0" err="1">
                <a:latin typeface="Times New Roman" pitchFamily="18" charset="0"/>
                <a:cs typeface="B Nazanin" panose="00000400000000000000" pitchFamily="2" charset="-78"/>
              </a:rPr>
              <a:t>لایه‌ها</a:t>
            </a:r>
            <a:r>
              <a:rPr lang="fa-IR" altLang="en-US" sz="2400" dirty="0">
                <a:latin typeface="Times New Roman" pitchFamily="18" charset="0"/>
                <a:cs typeface="B Nazanin" panose="00000400000000000000" pitchFamily="2" charset="-78"/>
              </a:rPr>
              <a:t> به علت زیاد شدن تعداد </a:t>
            </a:r>
            <a:r>
              <a:rPr lang="fa-IR" altLang="en-US" sz="2400" dirty="0" err="1">
                <a:latin typeface="Times New Roman" pitchFamily="18" charset="0"/>
                <a:cs typeface="B Nazanin" panose="00000400000000000000" pitchFamily="2" charset="-78"/>
              </a:rPr>
              <a:t>پارامتر‌های</a:t>
            </a:r>
            <a:r>
              <a:rPr lang="fa-IR" altLang="en-US" sz="2400" dirty="0">
                <a:latin typeface="Times New Roman" pitchFamily="18" charset="0"/>
                <a:cs typeface="B Nazanin" panose="00000400000000000000" pitchFamily="2" charset="-78"/>
              </a:rPr>
              <a:t> مدل، </a:t>
            </a:r>
            <a:r>
              <a:rPr lang="fa-IR" altLang="en-US" sz="2400" dirty="0" err="1">
                <a:latin typeface="Times New Roman" pitchFamily="18" charset="0"/>
                <a:cs typeface="B Nazanin" panose="00000400000000000000" pitchFamily="2" charset="-78"/>
              </a:rPr>
              <a:t>مسئله‌ي</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فرابرازش</a:t>
            </a:r>
            <a:r>
              <a:rPr lang="fa-IR" altLang="en-US" sz="2400" dirty="0">
                <a:latin typeface="Times New Roman" pitchFamily="18" charset="0"/>
                <a:cs typeface="B Nazanin" panose="00000400000000000000" pitchFamily="2" charset="-78"/>
              </a:rPr>
              <a:t>  پیش </a:t>
            </a:r>
            <a:r>
              <a:rPr lang="fa-IR" altLang="en-US" sz="2400" dirty="0" err="1">
                <a:latin typeface="Times New Roman" pitchFamily="18" charset="0"/>
                <a:cs typeface="B Nazanin" panose="00000400000000000000" pitchFamily="2" charset="-78"/>
              </a:rPr>
              <a:t>می‌آید</a:t>
            </a:r>
            <a:r>
              <a:rPr lang="fa-IR" altLang="en-US" sz="2400" dirty="0">
                <a:latin typeface="Times New Roman" pitchFamily="18" charset="0"/>
                <a:cs typeface="B Nazanin" panose="00000400000000000000" pitchFamily="2" charset="-78"/>
              </a:rPr>
              <a:t>. در راستای حل این مشکل در مسائل بینایی ماشین و پردازش تصویر، با الهام گرفتن از </a:t>
            </a:r>
            <a:r>
              <a:rPr lang="fa-IR" altLang="en-US" sz="2400" dirty="0" err="1">
                <a:latin typeface="Times New Roman" pitchFamily="18" charset="0"/>
                <a:cs typeface="B Nazanin" panose="00000400000000000000" pitchFamily="2" charset="-78"/>
              </a:rPr>
              <a:t>سیستمِ</a:t>
            </a:r>
            <a:r>
              <a:rPr lang="fa-IR" altLang="en-US" sz="2400" dirty="0">
                <a:latin typeface="Times New Roman" pitchFamily="18" charset="0"/>
                <a:cs typeface="B Nazanin" panose="00000400000000000000" pitchFamily="2" charset="-78"/>
              </a:rPr>
              <a:t> بینایی انسان، از </a:t>
            </a:r>
            <a:r>
              <a:rPr lang="fa-IR" altLang="en-US" sz="2400" dirty="0" err="1">
                <a:latin typeface="Times New Roman" pitchFamily="18" charset="0"/>
                <a:cs typeface="B Nazanin" panose="00000400000000000000" pitchFamily="2" charset="-78"/>
              </a:rPr>
              <a:t>شبکه‌های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کانولوشنی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بهره‌می‌گیریم</a:t>
            </a:r>
            <a:r>
              <a:rPr lang="fa-IR" altLang="en-US" sz="2400" dirty="0">
                <a:latin typeface="Times New Roman" pitchFamily="18" charset="0"/>
                <a:cs typeface="B Nazanin" panose="00000400000000000000" pitchFamily="2" charset="-78"/>
              </a:rPr>
              <a:t>. </a:t>
            </a:r>
          </a:p>
          <a:p>
            <a:pPr algn="r" rtl="1">
              <a:lnSpc>
                <a:spcPct val="95000"/>
              </a:lnSpc>
            </a:pPr>
            <a:r>
              <a:rPr lang="fa-IR" altLang="en-US" sz="2400" dirty="0" err="1">
                <a:latin typeface="Times New Roman" pitchFamily="18" charset="0"/>
                <a:cs typeface="B Nazanin" panose="00000400000000000000" pitchFamily="2" charset="-78"/>
              </a:rPr>
              <a:t>ایده‌ی</a:t>
            </a:r>
            <a:r>
              <a:rPr lang="fa-IR" altLang="en-US" sz="2400" dirty="0">
                <a:latin typeface="Times New Roman" pitchFamily="18" charset="0"/>
                <a:cs typeface="B Nazanin" panose="00000400000000000000" pitchFamily="2" charset="-78"/>
              </a:rPr>
              <a:t> اصلی این </a:t>
            </a:r>
            <a:r>
              <a:rPr lang="fa-IR" altLang="en-US" sz="2400" dirty="0" err="1">
                <a:latin typeface="Times New Roman" pitchFamily="18" charset="0"/>
                <a:cs typeface="B Nazanin" panose="00000400000000000000" pitchFamily="2" charset="-78"/>
              </a:rPr>
              <a:t>شبکه‌ها</a:t>
            </a:r>
            <a:r>
              <a:rPr lang="fa-IR" altLang="en-US" sz="2400" dirty="0">
                <a:latin typeface="Times New Roman" pitchFamily="18" charset="0"/>
                <a:cs typeface="B Nazanin" panose="00000400000000000000" pitchFamily="2" charset="-78"/>
              </a:rPr>
              <a:t> این است که با اشتراک </a:t>
            </a:r>
            <a:r>
              <a:rPr lang="fa-IR" altLang="en-US" sz="2400" dirty="0" err="1">
                <a:latin typeface="Times New Roman" pitchFamily="18" charset="0"/>
                <a:cs typeface="B Nazanin" panose="00000400000000000000" pitchFamily="2" charset="-78"/>
              </a:rPr>
              <a:t>وزن‌ها</a:t>
            </a:r>
            <a:r>
              <a:rPr lang="fa-IR" altLang="en-US" sz="2400" dirty="0">
                <a:latin typeface="Times New Roman" pitchFamily="18" charset="0"/>
                <a:cs typeface="B Nazanin" panose="00000400000000000000" pitchFamily="2" charset="-78"/>
              </a:rPr>
              <a:t> شماری فیلتر </a:t>
            </a:r>
            <a:r>
              <a:rPr lang="fa-IR" altLang="en-US" sz="2400" dirty="0" err="1">
                <a:latin typeface="Times New Roman" pitchFamily="18" charset="0"/>
                <a:cs typeface="B Nazanin" panose="00000400000000000000" pitchFamily="2" charset="-78"/>
              </a:rPr>
              <a:t>ساخته‌شود</a:t>
            </a:r>
            <a:r>
              <a:rPr lang="fa-IR" altLang="en-US" sz="2400" dirty="0">
                <a:latin typeface="Times New Roman" pitchFamily="18" charset="0"/>
                <a:cs typeface="B Nazanin" panose="00000400000000000000" pitchFamily="2" charset="-78"/>
              </a:rPr>
              <a:t> و این فیلترها با </a:t>
            </a:r>
            <a:r>
              <a:rPr lang="fa-IR" altLang="en-US" sz="2400" dirty="0" err="1">
                <a:latin typeface="Times New Roman" pitchFamily="18" charset="0"/>
                <a:cs typeface="B Nazanin" panose="00000400000000000000" pitchFamily="2" charset="-78"/>
              </a:rPr>
              <a:t>پشت‌سر</a:t>
            </a:r>
            <a:r>
              <a:rPr lang="fa-IR" altLang="en-US" sz="2400" dirty="0">
                <a:latin typeface="Times New Roman" pitchFamily="18" charset="0"/>
                <a:cs typeface="B Nazanin" panose="00000400000000000000" pitchFamily="2" charset="-78"/>
              </a:rPr>
              <a:t> هم قرار گرفتن </a:t>
            </a:r>
            <a:r>
              <a:rPr lang="fa-IR" altLang="en-US" sz="2400" dirty="0" err="1">
                <a:latin typeface="Times New Roman" pitchFamily="18" charset="0"/>
                <a:cs typeface="B Nazanin" panose="00000400000000000000" pitchFamily="2" charset="-78"/>
              </a:rPr>
              <a:t>ویژگی‌های</a:t>
            </a:r>
            <a:r>
              <a:rPr lang="fa-IR" altLang="en-US" sz="2400" dirty="0">
                <a:latin typeface="Times New Roman" pitchFamily="18" charset="0"/>
                <a:cs typeface="B Nazanin" panose="00000400000000000000" pitchFamily="2" charset="-78"/>
              </a:rPr>
              <a:t> به مرور </a:t>
            </a:r>
            <a:r>
              <a:rPr lang="fa-IR" altLang="en-US" sz="2400" dirty="0" err="1">
                <a:latin typeface="Times New Roman" pitchFamily="18" charset="0"/>
                <a:cs typeface="B Nazanin" panose="00000400000000000000" pitchFamily="2" charset="-78"/>
              </a:rPr>
              <a:t>پیچیده‌تری</a:t>
            </a:r>
            <a:r>
              <a:rPr lang="fa-IR" altLang="en-US" sz="2400" dirty="0">
                <a:latin typeface="Times New Roman" pitchFamily="18" charset="0"/>
                <a:cs typeface="B Nazanin" panose="00000400000000000000" pitchFamily="2" charset="-78"/>
              </a:rPr>
              <a:t> از تصویر را بدست بیاورند. در نهایت این </a:t>
            </a:r>
            <a:r>
              <a:rPr lang="fa-IR" altLang="en-US" sz="2400" dirty="0" err="1">
                <a:latin typeface="Times New Roman" pitchFamily="18" charset="0"/>
                <a:cs typeface="B Nazanin" panose="00000400000000000000" pitchFamily="2" charset="-78"/>
              </a:rPr>
              <a:t>ویژگی‌های</a:t>
            </a:r>
            <a:r>
              <a:rPr lang="fa-IR" altLang="en-US" sz="2400" dirty="0">
                <a:latin typeface="Times New Roman" pitchFamily="18" charset="0"/>
                <a:cs typeface="B Nazanin" panose="00000400000000000000" pitchFamily="2" charset="-78"/>
              </a:rPr>
              <a:t> بدست آمده به یک </a:t>
            </a:r>
            <a:r>
              <a:rPr lang="fa-IR" altLang="en-US" sz="2400" dirty="0" err="1">
                <a:latin typeface="Times New Roman" pitchFamily="18" charset="0"/>
                <a:cs typeface="B Nazanin" panose="00000400000000000000" pitchFamily="2" charset="-78"/>
              </a:rPr>
              <a:t>دسته‌بند</a:t>
            </a:r>
            <a:r>
              <a:rPr lang="fa-IR" altLang="en-US" sz="2400" dirty="0">
                <a:latin typeface="Times New Roman" pitchFamily="18" charset="0"/>
                <a:cs typeface="B Nazanin" panose="00000400000000000000" pitchFamily="2" charset="-78"/>
              </a:rPr>
              <a:t> داده </a:t>
            </a:r>
            <a:r>
              <a:rPr lang="fa-IR" altLang="en-US" sz="2400" dirty="0" err="1">
                <a:latin typeface="Times New Roman" pitchFamily="18" charset="0"/>
                <a:cs typeface="B Nazanin" panose="00000400000000000000" pitchFamily="2" charset="-78"/>
              </a:rPr>
              <a:t>می‌شوند</a:t>
            </a:r>
            <a:r>
              <a:rPr lang="fa-IR" altLang="en-US" sz="2400" dirty="0">
                <a:latin typeface="Times New Roman" pitchFamily="18" charset="0"/>
                <a:cs typeface="B Nazanin" panose="00000400000000000000" pitchFamily="2" charset="-78"/>
              </a:rPr>
              <a:t> که </a:t>
            </a:r>
            <a:r>
              <a:rPr lang="fa-IR" altLang="en-US" sz="2400" dirty="0" err="1">
                <a:latin typeface="Times New Roman" pitchFamily="18" charset="0"/>
                <a:cs typeface="B Nazanin" panose="00000400000000000000" pitchFamily="2" charset="-78"/>
              </a:rPr>
              <a:t>این‌جا</a:t>
            </a:r>
            <a:r>
              <a:rPr lang="fa-IR" altLang="en-US" sz="2400" dirty="0">
                <a:latin typeface="Times New Roman" pitchFamily="18" charset="0"/>
                <a:cs typeface="B Nazanin" panose="00000400000000000000" pitchFamily="2" charset="-78"/>
              </a:rPr>
              <a:t> یک </a:t>
            </a:r>
            <a:r>
              <a:rPr lang="en-US" altLang="en-US" sz="2400" dirty="0">
                <a:latin typeface="Times New Roman" pitchFamily="18" charset="0"/>
                <a:cs typeface="B Nazanin" panose="00000400000000000000" pitchFamily="2" charset="-78"/>
              </a:rPr>
              <a:t>MLP </a:t>
            </a:r>
            <a:r>
              <a:rPr lang="fa-IR" altLang="en-US" sz="2400" dirty="0">
                <a:latin typeface="Times New Roman" pitchFamily="18" charset="0"/>
                <a:cs typeface="B Nazanin" panose="00000400000000000000" pitchFamily="2" charset="-78"/>
              </a:rPr>
              <a:t>سه لایه است که </a:t>
            </a:r>
            <a:r>
              <a:rPr lang="fa-IR" altLang="en-US" sz="2400" dirty="0" err="1">
                <a:latin typeface="Times New Roman" pitchFamily="18" charset="0"/>
                <a:cs typeface="B Nazanin" panose="00000400000000000000" pitchFamily="2" charset="-78"/>
              </a:rPr>
              <a:t>لایه‌ی</a:t>
            </a:r>
            <a:r>
              <a:rPr lang="fa-IR" altLang="en-US" sz="2400" dirty="0">
                <a:latin typeface="Times New Roman" pitchFamily="18" charset="0"/>
                <a:cs typeface="B Nazanin" panose="00000400000000000000" pitchFamily="2" charset="-78"/>
              </a:rPr>
              <a:t> آخر آن یک </a:t>
            </a:r>
            <a:r>
              <a:rPr lang="fa-IR" altLang="en-US" sz="2400" dirty="0" err="1">
                <a:latin typeface="Times New Roman" pitchFamily="18" charset="0"/>
                <a:cs typeface="B Nazanin" panose="00000400000000000000" pitchFamily="2" charset="-78"/>
              </a:rPr>
              <a:t>لایه‌ی</a:t>
            </a:r>
            <a:r>
              <a:rPr lang="fa-IR" altLang="en-US" sz="2400" dirty="0">
                <a:latin typeface="Times New Roman" pitchFamily="18" charset="0"/>
                <a:cs typeface="B Nazanin" panose="00000400000000000000" pitchFamily="2" charset="-78"/>
              </a:rPr>
              <a:t> </a:t>
            </a:r>
            <a:r>
              <a:rPr lang="en-US" altLang="en-US" sz="2400" dirty="0" err="1">
                <a:latin typeface="Times New Roman" pitchFamily="18" charset="0"/>
                <a:cs typeface="B Nazanin" panose="00000400000000000000" pitchFamily="2" charset="-78"/>
              </a:rPr>
              <a:t>Softmax</a:t>
            </a:r>
            <a:r>
              <a:rPr lang="en-US" altLang="en-US" sz="2400" dirty="0">
                <a:latin typeface="Times New Roman" pitchFamily="18" charset="0"/>
                <a:cs typeface="B Nazanin" panose="00000400000000000000" pitchFamily="2" charset="-78"/>
              </a:rPr>
              <a:t>  </a:t>
            </a:r>
            <a:r>
              <a:rPr lang="fa-IR" altLang="en-US" sz="2400" dirty="0">
                <a:latin typeface="Times New Roman" pitchFamily="18" charset="0"/>
                <a:cs typeface="B Nazanin" panose="00000400000000000000" pitchFamily="2" charset="-78"/>
              </a:rPr>
              <a:t>است. ساختار کلی شبکه به شکل زیر طراحی شد:</a:t>
            </a: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r>
              <a:rPr lang="fa-IR" altLang="en-US" sz="2400" dirty="0">
                <a:latin typeface="Times New Roman" pitchFamily="18" charset="0"/>
                <a:cs typeface="B Nazanin" panose="00000400000000000000" pitchFamily="2" charset="-78"/>
              </a:rPr>
              <a:t>نخست </a:t>
            </a:r>
            <a:r>
              <a:rPr lang="fa-IR" altLang="en-US" sz="2400" dirty="0" err="1">
                <a:latin typeface="Times New Roman" pitchFamily="18" charset="0"/>
                <a:cs typeface="B Nazanin" panose="00000400000000000000" pitchFamily="2" charset="-78"/>
              </a:rPr>
              <a:t>تصویر‌های</a:t>
            </a:r>
            <a:r>
              <a:rPr lang="fa-IR" altLang="en-US" sz="2400" dirty="0">
                <a:latin typeface="Times New Roman" pitchFamily="18" charset="0"/>
                <a:cs typeface="B Nazanin" panose="00000400000000000000" pitchFamily="2" charset="-78"/>
              </a:rPr>
              <a:t> </a:t>
            </a:r>
            <a:r>
              <a:rPr lang="en-US" altLang="en-US" sz="2400" dirty="0">
                <a:latin typeface="Times New Roman" pitchFamily="18" charset="0"/>
                <a:cs typeface="B Nazanin" panose="00000400000000000000" pitchFamily="2" charset="-78"/>
              </a:rPr>
              <a:t>HD </a:t>
            </a:r>
            <a:r>
              <a:rPr lang="fa-IR" altLang="en-US" sz="2400" dirty="0">
                <a:latin typeface="Times New Roman" pitchFamily="18" charset="0"/>
                <a:cs typeface="B Nazanin" panose="00000400000000000000" pitchFamily="2" charset="-78"/>
              </a:rPr>
              <a:t> به </a:t>
            </a:r>
            <a:r>
              <a:rPr lang="fa-IR" altLang="en-US" sz="2400" dirty="0" err="1">
                <a:latin typeface="Times New Roman" pitchFamily="18" charset="0"/>
                <a:cs typeface="B Nazanin" panose="00000400000000000000" pitchFamily="2" charset="-78"/>
              </a:rPr>
              <a:t>تصویر‌های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کوچک‌شده‌ی</a:t>
            </a:r>
            <a:r>
              <a:rPr lang="fa-IR" altLang="en-US" sz="2400" dirty="0">
                <a:latin typeface="Times New Roman" pitchFamily="18" charset="0"/>
                <a:cs typeface="B Nazanin" panose="00000400000000000000" pitchFamily="2" charset="-78"/>
              </a:rPr>
              <a:t> ۹۶×۷۲ تبدیل </a:t>
            </a:r>
            <a:r>
              <a:rPr lang="fa-IR" altLang="en-US" sz="2400" dirty="0" err="1">
                <a:latin typeface="Times New Roman" pitchFamily="18" charset="0"/>
                <a:cs typeface="B Nazanin" panose="00000400000000000000" pitchFamily="2" charset="-78"/>
              </a:rPr>
              <a:t>می‌شوند</a:t>
            </a:r>
            <a:r>
              <a:rPr lang="fa-IR" altLang="en-US" sz="2400" dirty="0">
                <a:latin typeface="Times New Roman" pitchFamily="18" charset="0"/>
                <a:cs typeface="B Nazanin" panose="00000400000000000000" pitchFamily="2" charset="-78"/>
              </a:rPr>
              <a:t>. سپس در </a:t>
            </a:r>
            <a:r>
              <a:rPr lang="fa-IR" altLang="en-US" sz="2400" dirty="0" err="1">
                <a:latin typeface="Times New Roman" pitchFamily="18" charset="0"/>
                <a:cs typeface="B Nazanin" panose="00000400000000000000" pitchFamily="2" charset="-78"/>
              </a:rPr>
              <a:t>لایه‌ی</a:t>
            </a:r>
            <a:r>
              <a:rPr lang="fa-IR" altLang="en-US" sz="2400" dirty="0">
                <a:latin typeface="Times New Roman" pitchFamily="18" charset="0"/>
                <a:cs typeface="B Nazanin" panose="00000400000000000000" pitchFamily="2" charset="-78"/>
              </a:rPr>
              <a:t> اول ۳۲ فیلتر ۳ ×۳×۳ (چون هر </a:t>
            </a:r>
            <a:r>
              <a:rPr lang="fa-IR" altLang="en-US" sz="2400" dirty="0" err="1">
                <a:latin typeface="Times New Roman" pitchFamily="18" charset="0"/>
                <a:cs typeface="B Nazanin" panose="00000400000000000000" pitchFamily="2" charset="-78"/>
              </a:rPr>
              <a:t>پیکسل</a:t>
            </a:r>
            <a:r>
              <a:rPr lang="fa-IR" altLang="en-US" sz="2400" dirty="0">
                <a:latin typeface="Times New Roman" pitchFamily="18" charset="0"/>
                <a:cs typeface="B Nazanin" panose="00000400000000000000" pitchFamily="2" charset="-78"/>
              </a:rPr>
              <a:t> سه رنگ </a:t>
            </a:r>
            <a:r>
              <a:rPr lang="en-US" altLang="en-US" sz="2400" dirty="0">
                <a:latin typeface="Times New Roman" pitchFamily="18" charset="0"/>
                <a:cs typeface="B Nazanin" panose="00000400000000000000" pitchFamily="2" charset="-78"/>
              </a:rPr>
              <a:t>RGB </a:t>
            </a:r>
            <a:r>
              <a:rPr lang="fa-IR" altLang="en-US" sz="2400" dirty="0">
                <a:latin typeface="Times New Roman" pitchFamily="18" charset="0"/>
                <a:cs typeface="B Nazanin" panose="00000400000000000000" pitchFamily="2" charset="-78"/>
              </a:rPr>
              <a:t>دارد) </a:t>
            </a:r>
            <a:r>
              <a:rPr lang="fa-IR" altLang="en-US" sz="2400" dirty="0" err="1">
                <a:latin typeface="Times New Roman" pitchFamily="18" charset="0"/>
                <a:cs typeface="B Nazanin" panose="00000400000000000000" pitchFamily="2" charset="-78"/>
              </a:rPr>
              <a:t>می‌گذاریم</a:t>
            </a:r>
            <a:r>
              <a:rPr lang="fa-IR" altLang="en-US" sz="2400" dirty="0">
                <a:latin typeface="Times New Roman" pitchFamily="18" charset="0"/>
                <a:cs typeface="B Nazanin" panose="00000400000000000000" pitchFamily="2" charset="-78"/>
              </a:rPr>
              <a:t>. در </a:t>
            </a:r>
            <a:r>
              <a:rPr lang="fa-IR" altLang="en-US" sz="2400" dirty="0" err="1">
                <a:latin typeface="Times New Roman" pitchFamily="18" charset="0"/>
                <a:cs typeface="B Nazanin" panose="00000400000000000000" pitchFamily="2" charset="-78"/>
              </a:rPr>
              <a:t>لایه‌ی</a:t>
            </a:r>
            <a:r>
              <a:rPr lang="fa-IR" altLang="en-US" sz="2400" dirty="0">
                <a:latin typeface="Times New Roman" pitchFamily="18" charset="0"/>
                <a:cs typeface="B Nazanin" panose="00000400000000000000" pitchFamily="2" charset="-78"/>
              </a:rPr>
              <a:t> بعدی که </a:t>
            </a:r>
            <a:r>
              <a:rPr lang="fa-IR" altLang="en-US" sz="2400" dirty="0" err="1">
                <a:latin typeface="Times New Roman" pitchFamily="18" charset="0"/>
                <a:cs typeface="B Nazanin" panose="00000400000000000000" pitchFamily="2" charset="-78"/>
              </a:rPr>
              <a:t>اندازه‌ی</a:t>
            </a:r>
            <a:r>
              <a:rPr lang="fa-IR" altLang="en-US" sz="2400" dirty="0">
                <a:latin typeface="Times New Roman" pitchFamily="18" charset="0"/>
                <a:cs typeface="B Nazanin" panose="00000400000000000000" pitchFamily="2" charset="-78"/>
              </a:rPr>
              <a:t> ورودی  ۹۴×۷۰×۳۲ دارد شمار ۶۴ فیلتر ۳×۳×۳۲ قرار </a:t>
            </a:r>
            <a:r>
              <a:rPr lang="fa-IR" altLang="en-US" sz="2400" dirty="0" err="1">
                <a:latin typeface="Times New Roman" pitchFamily="18" charset="0"/>
                <a:cs typeface="B Nazanin" panose="00000400000000000000" pitchFamily="2" charset="-78"/>
              </a:rPr>
              <a:t>می‌دهیم</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لایه‌ی</a:t>
            </a:r>
            <a:r>
              <a:rPr lang="fa-IR" altLang="en-US" sz="2400" dirty="0">
                <a:latin typeface="Times New Roman" pitchFamily="18" charset="0"/>
                <a:cs typeface="B Nazanin" panose="00000400000000000000" pitchFamily="2" charset="-78"/>
              </a:rPr>
              <a:t> بعدی یک </a:t>
            </a:r>
            <a:r>
              <a:rPr lang="fa-IR" altLang="en-US" sz="2400" dirty="0" err="1">
                <a:latin typeface="Times New Roman" pitchFamily="18" charset="0"/>
                <a:cs typeface="B Nazanin" panose="00000400000000000000" pitchFamily="2" charset="-78"/>
              </a:rPr>
              <a:t>لایه‌ي</a:t>
            </a:r>
            <a:r>
              <a:rPr lang="fa-IR" altLang="en-US" sz="2400" dirty="0">
                <a:latin typeface="Times New Roman" pitchFamily="18" charset="0"/>
                <a:cs typeface="B Nazanin" panose="00000400000000000000" pitchFamily="2" charset="-78"/>
              </a:rPr>
              <a:t> </a:t>
            </a:r>
            <a:r>
              <a:rPr lang="en-US" altLang="en-US" sz="2400" dirty="0" err="1">
                <a:latin typeface="Times New Roman" pitchFamily="18" charset="0"/>
                <a:cs typeface="B Nazanin" panose="00000400000000000000" pitchFamily="2" charset="-78"/>
              </a:rPr>
              <a:t>MaxPooling</a:t>
            </a:r>
            <a:r>
              <a:rPr lang="en-US" altLang="en-US" sz="2400" dirty="0">
                <a:latin typeface="Times New Roman" pitchFamily="18" charset="0"/>
                <a:cs typeface="B Nazanin" panose="00000400000000000000" pitchFamily="2" charset="-78"/>
              </a:rPr>
              <a:t> </a:t>
            </a:r>
            <a:r>
              <a:rPr lang="fa-IR" altLang="en-US" sz="2400" dirty="0">
                <a:latin typeface="Times New Roman" pitchFamily="18" charset="0"/>
                <a:cs typeface="B Nazanin" panose="00000400000000000000" pitchFamily="2" charset="-78"/>
              </a:rPr>
              <a:t>است که کاربرد آن کاهش ابعاد ورودی به </a:t>
            </a:r>
            <a:r>
              <a:rPr lang="fa-IR" altLang="en-US" sz="2400" dirty="0" err="1">
                <a:latin typeface="Times New Roman" pitchFamily="18" charset="0"/>
                <a:cs typeface="B Nazanin" panose="00000400000000000000" pitchFamily="2" charset="-78"/>
              </a:rPr>
              <a:t>لایه‌های</a:t>
            </a:r>
            <a:r>
              <a:rPr lang="fa-IR" altLang="en-US" sz="2400" dirty="0">
                <a:latin typeface="Times New Roman" pitchFamily="18" charset="0"/>
                <a:cs typeface="B Nazanin" panose="00000400000000000000" pitchFamily="2" charset="-78"/>
              </a:rPr>
              <a:t> بعدی و اضافه کردن </a:t>
            </a:r>
            <a:r>
              <a:rPr lang="en-US" altLang="en-US" sz="2400" dirty="0">
                <a:latin typeface="Times New Roman" pitchFamily="18" charset="0"/>
                <a:cs typeface="B Nazanin" panose="00000400000000000000" pitchFamily="2" charset="-78"/>
              </a:rPr>
              <a:t>Translational </a:t>
            </a:r>
            <a:r>
              <a:rPr lang="en-US" altLang="en-US" sz="2400" dirty="0" err="1">
                <a:latin typeface="Times New Roman" pitchFamily="18" charset="0"/>
                <a:cs typeface="B Nazanin" panose="00000400000000000000" pitchFamily="2" charset="-78"/>
              </a:rPr>
              <a:t>Invarience</a:t>
            </a:r>
            <a:r>
              <a:rPr lang="en-US" altLang="en-US" sz="2400" dirty="0">
                <a:latin typeface="Times New Roman" pitchFamily="18" charset="0"/>
                <a:cs typeface="B Nazanin" panose="00000400000000000000" pitchFamily="2" charset="-78"/>
              </a:rPr>
              <a:t>  </a:t>
            </a:r>
            <a:r>
              <a:rPr lang="fa-IR" altLang="en-US" sz="2400" dirty="0">
                <a:latin typeface="Times New Roman" pitchFamily="18" charset="0"/>
                <a:cs typeface="B Nazanin" panose="00000400000000000000" pitchFamily="2" charset="-78"/>
              </a:rPr>
              <a:t>به مدل است. این لایه  همچنین دارای </a:t>
            </a:r>
            <a:r>
              <a:rPr lang="en-US" altLang="en-US" sz="2400" dirty="0">
                <a:latin typeface="Times New Roman" pitchFamily="18" charset="0"/>
                <a:cs typeface="B Nazanin" panose="00000400000000000000" pitchFamily="2" charset="-78"/>
              </a:rPr>
              <a:t>Dropout </a:t>
            </a:r>
            <a:r>
              <a:rPr lang="fa-IR" altLang="en-US" sz="2400" dirty="0">
                <a:latin typeface="Times New Roman" pitchFamily="18" charset="0"/>
                <a:cs typeface="B Nazanin" panose="00000400000000000000" pitchFamily="2" charset="-78"/>
              </a:rPr>
              <a:t>با ضریب 1/4ا است یعنی در هنگام آموزش هر </a:t>
            </a:r>
            <a:r>
              <a:rPr lang="fa-IR" altLang="en-US" sz="2400" dirty="0" err="1">
                <a:latin typeface="Times New Roman" pitchFamily="18" charset="0"/>
                <a:cs typeface="B Nazanin" panose="00000400000000000000" pitchFamily="2" charset="-78"/>
              </a:rPr>
              <a:t>نورون</a:t>
            </a:r>
            <a:r>
              <a:rPr lang="fa-IR" altLang="en-US" sz="2400" dirty="0">
                <a:latin typeface="Times New Roman" pitchFamily="18" charset="0"/>
                <a:cs typeface="B Nazanin" panose="00000400000000000000" pitchFamily="2" charset="-78"/>
              </a:rPr>
              <a:t> به احتمال ۴/۱ خاموش </a:t>
            </a:r>
            <a:r>
              <a:rPr lang="fa-IR" altLang="en-US" sz="2400" dirty="0" err="1">
                <a:latin typeface="Times New Roman" pitchFamily="18" charset="0"/>
                <a:cs typeface="B Nazanin" panose="00000400000000000000" pitchFamily="2" charset="-78"/>
              </a:rPr>
              <a:t>می‌شوند</a:t>
            </a:r>
            <a:r>
              <a:rPr lang="fa-IR" altLang="en-US" sz="2400" dirty="0">
                <a:latin typeface="Times New Roman" pitchFamily="18" charset="0"/>
                <a:cs typeface="B Nazanin" panose="00000400000000000000" pitchFamily="2" charset="-78"/>
              </a:rPr>
              <a:t>. اینکار موجب جلوگیری از </a:t>
            </a:r>
            <a:r>
              <a:rPr lang="fa-IR" altLang="en-US" sz="2400" dirty="0" err="1">
                <a:latin typeface="Times New Roman" pitchFamily="18" charset="0"/>
                <a:cs typeface="B Nazanin" panose="00000400000000000000" pitchFamily="2" charset="-78"/>
              </a:rPr>
              <a:t>فرابرازش</a:t>
            </a:r>
            <a:r>
              <a:rPr lang="fa-IR" altLang="en-US" sz="2400" dirty="0">
                <a:latin typeface="Times New Roman" pitchFamily="18" charset="0"/>
                <a:cs typeface="B Nazanin" panose="00000400000000000000" pitchFamily="2" charset="-78"/>
              </a:rPr>
              <a:t> می‌شود که با توجه به کم بودن </a:t>
            </a:r>
            <a:r>
              <a:rPr lang="fa-IR" altLang="en-US" sz="2400" dirty="0" err="1">
                <a:latin typeface="Times New Roman" pitchFamily="18" charset="0"/>
                <a:cs typeface="B Nazanin" panose="00000400000000000000" pitchFamily="2" charset="-78"/>
              </a:rPr>
              <a:t>داده‌های</a:t>
            </a:r>
            <a:r>
              <a:rPr lang="fa-IR" altLang="en-US" sz="2400" dirty="0">
                <a:latin typeface="Times New Roman" pitchFamily="18" charset="0"/>
                <a:cs typeface="B Nazanin" panose="00000400000000000000" pitchFamily="2" charset="-78"/>
              </a:rPr>
              <a:t> آموزشی مهم است و همچنین سبب </a:t>
            </a:r>
            <a:r>
              <a:rPr lang="fa-IR" altLang="en-US" sz="2400" dirty="0" err="1">
                <a:latin typeface="Times New Roman" pitchFamily="18" charset="0"/>
                <a:cs typeface="B Nazanin" panose="00000400000000000000" pitchFamily="2" charset="-78"/>
              </a:rPr>
              <a:t>می‌گردد</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ویژگی‌هایی</a:t>
            </a:r>
            <a:r>
              <a:rPr lang="fa-IR" altLang="en-US" sz="2400" dirty="0">
                <a:latin typeface="Times New Roman" pitchFamily="18" charset="0"/>
                <a:cs typeface="B Nazanin" panose="00000400000000000000" pitchFamily="2" charset="-78"/>
              </a:rPr>
              <a:t> که شبکه استخراج می‌کند بهم متکی نباشند. </a:t>
            </a:r>
            <a:r>
              <a:rPr lang="fa-IR" altLang="en-US" sz="2400" dirty="0" err="1">
                <a:latin typeface="Times New Roman" pitchFamily="18" charset="0"/>
                <a:cs typeface="B Nazanin" panose="00000400000000000000" pitchFamily="2" charset="-78"/>
              </a:rPr>
              <a:t>لایه‌ی</a:t>
            </a:r>
            <a:r>
              <a:rPr lang="fa-IR" altLang="en-US" sz="2400" dirty="0">
                <a:latin typeface="Times New Roman" pitchFamily="18" charset="0"/>
                <a:cs typeface="B Nazanin" panose="00000400000000000000" pitchFamily="2" charset="-78"/>
              </a:rPr>
              <a:t> بعدی شامل ۱۲۸ فیلتر می‌باشد پس از آن دوباره یک </a:t>
            </a:r>
            <a:r>
              <a:rPr lang="fa-IR" altLang="en-US" sz="2400" dirty="0" err="1">
                <a:latin typeface="Times New Roman" pitchFamily="18" charset="0"/>
                <a:cs typeface="B Nazanin" panose="00000400000000000000" pitchFamily="2" charset="-78"/>
              </a:rPr>
              <a:t>لایه‌ی</a:t>
            </a:r>
            <a:r>
              <a:rPr lang="fa-IR" altLang="en-US" sz="2400" dirty="0">
                <a:latin typeface="Times New Roman" pitchFamily="18" charset="0"/>
                <a:cs typeface="B Nazanin" panose="00000400000000000000" pitchFamily="2" charset="-78"/>
              </a:rPr>
              <a:t> </a:t>
            </a:r>
            <a:r>
              <a:rPr lang="en-US" altLang="en-US" sz="2400" dirty="0" err="1">
                <a:latin typeface="Times New Roman" pitchFamily="18" charset="0"/>
                <a:cs typeface="B Nazanin" panose="00000400000000000000" pitchFamily="2" charset="-78"/>
              </a:rPr>
              <a:t>Maxpooling</a:t>
            </a:r>
            <a:r>
              <a:rPr lang="en-US" altLang="en-US" sz="2400" dirty="0">
                <a:latin typeface="Times New Roman" pitchFamily="18" charset="0"/>
                <a:cs typeface="B Nazanin" panose="00000400000000000000" pitchFamily="2" charset="-78"/>
              </a:rPr>
              <a:t>  </a:t>
            </a:r>
            <a:r>
              <a:rPr lang="fa-IR" altLang="en-US" sz="2400" dirty="0">
                <a:latin typeface="Times New Roman" pitchFamily="18" charset="0"/>
                <a:cs typeface="B Nazanin" panose="00000400000000000000" pitchFamily="2" charset="-78"/>
              </a:rPr>
              <a:t>دیگر و دوباره یک </a:t>
            </a:r>
            <a:r>
              <a:rPr lang="fa-IR" altLang="en-US" sz="2400" dirty="0" err="1">
                <a:latin typeface="Times New Roman" pitchFamily="18" charset="0"/>
                <a:cs typeface="B Nazanin" panose="00000400000000000000" pitchFamily="2" charset="-78"/>
              </a:rPr>
              <a:t>لایه‌ی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کانولوشنی</a:t>
            </a:r>
            <a:r>
              <a:rPr lang="fa-IR" altLang="en-US" sz="2400" dirty="0">
                <a:latin typeface="Times New Roman" pitchFamily="18" charset="0"/>
                <a:cs typeface="B Nazanin" panose="00000400000000000000" pitchFamily="2" charset="-78"/>
              </a:rPr>
              <a:t> با ۱۲۸ فیلتر و دوباره </a:t>
            </a:r>
            <a:r>
              <a:rPr lang="en-US" altLang="en-US" sz="2400" dirty="0" err="1">
                <a:latin typeface="Times New Roman" pitchFamily="18" charset="0"/>
                <a:cs typeface="B Nazanin" panose="00000400000000000000" pitchFamily="2" charset="-78"/>
              </a:rPr>
              <a:t>Maxpooling</a:t>
            </a:r>
            <a:r>
              <a:rPr lang="en-US" altLang="en-US" sz="2400" dirty="0">
                <a:latin typeface="Times New Roman" pitchFamily="18" charset="0"/>
                <a:cs typeface="B Nazanin" panose="00000400000000000000" pitchFamily="2" charset="-78"/>
              </a:rPr>
              <a:t>  </a:t>
            </a:r>
            <a:r>
              <a:rPr lang="fa-IR" altLang="en-US" sz="2400" dirty="0">
                <a:latin typeface="Times New Roman" pitchFamily="18" charset="0"/>
                <a:cs typeface="B Nazanin" panose="00000400000000000000" pitchFamily="2" charset="-78"/>
              </a:rPr>
              <a:t>به همراه </a:t>
            </a:r>
            <a:r>
              <a:rPr lang="en-US" altLang="en-US" sz="2400" dirty="0">
                <a:latin typeface="Times New Roman" pitchFamily="18" charset="0"/>
                <a:cs typeface="B Nazanin" panose="00000400000000000000" pitchFamily="2" charset="-78"/>
              </a:rPr>
              <a:t>Dropout </a:t>
            </a:r>
            <a:r>
              <a:rPr lang="fa-IR" altLang="en-US" sz="2400" dirty="0">
                <a:latin typeface="Times New Roman" pitchFamily="18" charset="0"/>
                <a:cs typeface="B Nazanin" panose="00000400000000000000" pitchFamily="2" charset="-78"/>
              </a:rPr>
              <a:t>با ضریب ۴/۱ </a:t>
            </a:r>
            <a:r>
              <a:rPr lang="fa-IR" altLang="en-US" sz="2400" dirty="0" err="1">
                <a:latin typeface="Times New Roman" pitchFamily="18" charset="0"/>
                <a:cs typeface="B Nazanin" panose="00000400000000000000" pitchFamily="2" charset="-78"/>
              </a:rPr>
              <a:t>می‌آیند</a:t>
            </a:r>
            <a:r>
              <a:rPr lang="fa-IR" altLang="en-US" sz="2400" dirty="0">
                <a:latin typeface="Times New Roman" pitchFamily="18" charset="0"/>
                <a:cs typeface="B Nazanin" panose="00000400000000000000" pitchFamily="2" charset="-78"/>
              </a:rPr>
              <a:t>. </a:t>
            </a: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r>
              <a:rPr lang="fa-IR" altLang="en-US" sz="2400" dirty="0">
                <a:latin typeface="Times New Roman" pitchFamily="18" charset="0"/>
                <a:cs typeface="B Nazanin" panose="00000400000000000000" pitchFamily="2" charset="-78"/>
              </a:rPr>
              <a:t>سپس با اعمال </a:t>
            </a:r>
            <a:r>
              <a:rPr lang="fa-IR" altLang="en-US" sz="2400" dirty="0" err="1">
                <a:latin typeface="Times New Roman" pitchFamily="18" charset="0"/>
                <a:cs typeface="B Nazanin" panose="00000400000000000000" pitchFamily="2" charset="-78"/>
              </a:rPr>
              <a:t>لایه‌ي</a:t>
            </a:r>
            <a:r>
              <a:rPr lang="fa-IR" altLang="en-US" sz="2400" dirty="0">
                <a:latin typeface="Times New Roman" pitchFamily="18" charset="0"/>
                <a:cs typeface="B Nazanin" panose="00000400000000000000" pitchFamily="2" charset="-78"/>
              </a:rPr>
              <a:t> </a:t>
            </a:r>
            <a:r>
              <a:rPr lang="en-US" altLang="en-US" sz="2400" dirty="0">
                <a:latin typeface="Times New Roman" pitchFamily="18" charset="0"/>
                <a:cs typeface="B Nazanin" panose="00000400000000000000" pitchFamily="2" charset="-78"/>
              </a:rPr>
              <a:t> Flatten </a:t>
            </a:r>
            <a:r>
              <a:rPr lang="fa-IR" altLang="en-US" sz="2400" dirty="0" err="1">
                <a:latin typeface="Times New Roman" pitchFamily="18" charset="0"/>
                <a:cs typeface="B Nazanin" panose="00000400000000000000" pitchFamily="2" charset="-78"/>
              </a:rPr>
              <a:t>تانسور</a:t>
            </a:r>
            <a:r>
              <a:rPr lang="fa-IR" altLang="en-US" sz="2400" dirty="0">
                <a:latin typeface="Times New Roman" pitchFamily="18" charset="0"/>
                <a:cs typeface="B Nazanin" panose="00000400000000000000" pitchFamily="2" charset="-78"/>
              </a:rPr>
              <a:t> را تبدیل به یک بردار ویژگی تبدیل </a:t>
            </a:r>
            <a:r>
              <a:rPr lang="fa-IR" altLang="en-US" sz="2400" dirty="0" err="1">
                <a:latin typeface="Times New Roman" pitchFamily="18" charset="0"/>
                <a:cs typeface="B Nazanin" panose="00000400000000000000" pitchFamily="2" charset="-78"/>
              </a:rPr>
              <a:t>می‌کنیم</a:t>
            </a:r>
            <a:r>
              <a:rPr lang="fa-IR" altLang="en-US" sz="2400" dirty="0">
                <a:latin typeface="Times New Roman" pitchFamily="18" charset="0"/>
                <a:cs typeface="B Nazanin" panose="00000400000000000000" pitchFamily="2" charset="-78"/>
              </a:rPr>
              <a:t>. حال یک </a:t>
            </a:r>
            <a:r>
              <a:rPr lang="en-US" altLang="en-US" sz="2400" dirty="0">
                <a:latin typeface="Times New Roman" pitchFamily="18" charset="0"/>
                <a:cs typeface="B Nazanin" panose="00000400000000000000" pitchFamily="2" charset="-78"/>
              </a:rPr>
              <a:t>MLP </a:t>
            </a:r>
            <a:r>
              <a:rPr lang="fa-IR" altLang="en-US" sz="2400" dirty="0">
                <a:latin typeface="Times New Roman" pitchFamily="18" charset="0"/>
                <a:cs typeface="B Nazanin" panose="00000400000000000000" pitchFamily="2" charset="-78"/>
              </a:rPr>
              <a:t>داریم که </a:t>
            </a:r>
            <a:r>
              <a:rPr lang="fa-IR" altLang="en-US" sz="2400" dirty="0" err="1">
                <a:latin typeface="Times New Roman" pitchFamily="18" charset="0"/>
                <a:cs typeface="B Nazanin" panose="00000400000000000000" pitchFamily="2" charset="-78"/>
              </a:rPr>
              <a:t>لایه‌ی</a:t>
            </a:r>
            <a:r>
              <a:rPr lang="fa-IR" altLang="en-US" sz="2400" dirty="0">
                <a:latin typeface="Times New Roman" pitchFamily="18" charset="0"/>
                <a:cs typeface="B Nazanin" panose="00000400000000000000" pitchFamily="2" charset="-78"/>
              </a:rPr>
              <a:t> پنهان آن ۱۰۲۴ </a:t>
            </a:r>
            <a:r>
              <a:rPr lang="fa-IR" altLang="en-US" sz="2400" dirty="0" err="1">
                <a:latin typeface="Times New Roman" pitchFamily="18" charset="0"/>
                <a:cs typeface="B Nazanin" panose="00000400000000000000" pitchFamily="2" charset="-78"/>
              </a:rPr>
              <a:t>نورون</a:t>
            </a:r>
            <a:r>
              <a:rPr lang="fa-IR" altLang="en-US" sz="2400" dirty="0">
                <a:latin typeface="Times New Roman" pitchFamily="18" charset="0"/>
                <a:cs typeface="B Nazanin" panose="00000400000000000000" pitchFamily="2" charset="-78"/>
              </a:rPr>
              <a:t> دارد همراه با </a:t>
            </a:r>
            <a:r>
              <a:rPr lang="en-US" altLang="en-US" sz="2400" dirty="0">
                <a:latin typeface="Times New Roman" pitchFamily="18" charset="0"/>
                <a:cs typeface="B Nazanin" panose="00000400000000000000" pitchFamily="2" charset="-78"/>
              </a:rPr>
              <a:t>Dropout  </a:t>
            </a:r>
            <a:r>
              <a:rPr lang="fa-IR" altLang="en-US" sz="2400" dirty="0">
                <a:latin typeface="Times New Roman" pitchFamily="18" charset="0"/>
                <a:cs typeface="B Nazanin" panose="00000400000000000000" pitchFamily="2" charset="-78"/>
              </a:rPr>
              <a:t>با ضریب 1/2. و </a:t>
            </a:r>
            <a:r>
              <a:rPr lang="fa-IR" altLang="en-US" sz="2400" dirty="0" err="1">
                <a:latin typeface="Times New Roman" pitchFamily="18" charset="0"/>
                <a:cs typeface="B Nazanin" panose="00000400000000000000" pitchFamily="2" charset="-78"/>
              </a:rPr>
              <a:t>لایه‌ي</a:t>
            </a:r>
            <a:r>
              <a:rPr lang="fa-IR" altLang="en-US" sz="2400" dirty="0">
                <a:latin typeface="Times New Roman" pitchFamily="18" charset="0"/>
                <a:cs typeface="B Nazanin" panose="00000400000000000000" pitchFamily="2" charset="-78"/>
              </a:rPr>
              <a:t> آخر یک </a:t>
            </a:r>
            <a:r>
              <a:rPr lang="fa-IR" altLang="en-US" sz="2400" dirty="0" err="1">
                <a:latin typeface="Times New Roman" pitchFamily="18" charset="0"/>
                <a:cs typeface="B Nazanin" panose="00000400000000000000" pitchFamily="2" charset="-78"/>
              </a:rPr>
              <a:t>لایه‌ي</a:t>
            </a:r>
            <a:r>
              <a:rPr lang="fa-IR" altLang="en-US" sz="2400" dirty="0">
                <a:latin typeface="Times New Roman" pitchFamily="18" charset="0"/>
                <a:cs typeface="B Nazanin" panose="00000400000000000000" pitchFamily="2" charset="-78"/>
              </a:rPr>
              <a:t> </a:t>
            </a:r>
            <a:r>
              <a:rPr lang="en-US" altLang="en-US" sz="2400" dirty="0">
                <a:latin typeface="Times New Roman" pitchFamily="18" charset="0"/>
                <a:cs typeface="B Nazanin" panose="00000400000000000000" pitchFamily="2" charset="-78"/>
              </a:rPr>
              <a:t> </a:t>
            </a:r>
            <a:r>
              <a:rPr lang="en-US" altLang="en-US" sz="2400" dirty="0" err="1">
                <a:latin typeface="Times New Roman" pitchFamily="18" charset="0"/>
                <a:cs typeface="B Nazanin" panose="00000400000000000000" pitchFamily="2" charset="-78"/>
              </a:rPr>
              <a:t>Softmax</a:t>
            </a:r>
            <a:r>
              <a:rPr lang="en-US" altLang="en-US" sz="2400" dirty="0">
                <a:latin typeface="Times New Roman" pitchFamily="18" charset="0"/>
                <a:cs typeface="B Nazanin" panose="00000400000000000000" pitchFamily="2" charset="-78"/>
              </a:rPr>
              <a:t> </a:t>
            </a:r>
            <a:r>
              <a:rPr lang="fa-IR" altLang="en-US" sz="2400" dirty="0">
                <a:latin typeface="Times New Roman" pitchFamily="18" charset="0"/>
                <a:cs typeface="B Nazanin" panose="00000400000000000000" pitchFamily="2" charset="-78"/>
              </a:rPr>
              <a:t>است. </a:t>
            </a: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r>
              <a:rPr lang="fa-IR" altLang="en-US" sz="2400" dirty="0" err="1">
                <a:latin typeface="Times New Roman" pitchFamily="18" charset="0"/>
                <a:cs typeface="B Nazanin" panose="00000400000000000000" pitchFamily="2" charset="-78"/>
              </a:rPr>
              <a:t>نورون‌های</a:t>
            </a:r>
            <a:r>
              <a:rPr lang="fa-IR" altLang="en-US" sz="2400" dirty="0">
                <a:latin typeface="Times New Roman" pitchFamily="18" charset="0"/>
                <a:cs typeface="B Nazanin" panose="00000400000000000000" pitchFamily="2" charset="-78"/>
              </a:rPr>
              <a:t> استفاده شده در شبکه به جز </a:t>
            </a:r>
            <a:r>
              <a:rPr lang="fa-IR" altLang="en-US" sz="2400" dirty="0" err="1">
                <a:latin typeface="Times New Roman" pitchFamily="18" charset="0"/>
                <a:cs typeface="B Nazanin" panose="00000400000000000000" pitchFamily="2" charset="-78"/>
              </a:rPr>
              <a:t>لایه‌ی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اخر</a:t>
            </a:r>
            <a:r>
              <a:rPr lang="fa-IR" altLang="en-US" sz="2400" dirty="0">
                <a:latin typeface="Times New Roman" pitchFamily="18" charset="0"/>
                <a:cs typeface="B Nazanin" panose="00000400000000000000" pitchFamily="2" charset="-78"/>
              </a:rPr>
              <a:t> </a:t>
            </a:r>
            <a:r>
              <a:rPr lang="en-US" altLang="en-US" sz="2400" dirty="0" err="1">
                <a:latin typeface="Times New Roman" pitchFamily="18" charset="0"/>
                <a:cs typeface="B Nazanin" panose="00000400000000000000" pitchFamily="2" charset="-78"/>
              </a:rPr>
              <a:t>ReLU</a:t>
            </a:r>
            <a:r>
              <a:rPr lang="en-US" altLang="en-US" sz="2400" dirty="0">
                <a:latin typeface="Times New Roman" pitchFamily="18" charset="0"/>
                <a:cs typeface="B Nazanin" panose="00000400000000000000" pitchFamily="2" charset="-78"/>
              </a:rPr>
              <a:t> </a:t>
            </a:r>
            <a:r>
              <a:rPr lang="fa-IR" altLang="en-US" sz="2400" dirty="0">
                <a:latin typeface="Times New Roman" pitchFamily="18" charset="0"/>
                <a:cs typeface="B Nazanin" panose="00000400000000000000" pitchFamily="2" charset="-78"/>
              </a:rPr>
              <a:t> هستند چرا که در </a:t>
            </a:r>
            <a:r>
              <a:rPr lang="fa-IR" altLang="en-US" sz="2400" dirty="0" err="1">
                <a:latin typeface="Times New Roman" pitchFamily="18" charset="0"/>
                <a:cs typeface="B Nazanin" panose="00000400000000000000" pitchFamily="2" charset="-78"/>
              </a:rPr>
              <a:t>شبکه‌های</a:t>
            </a:r>
            <a:r>
              <a:rPr lang="fa-IR" altLang="en-US" sz="2400" dirty="0">
                <a:latin typeface="Times New Roman" pitchFamily="18" charset="0"/>
                <a:cs typeface="B Nazanin" panose="00000400000000000000" pitchFamily="2" charset="-78"/>
              </a:rPr>
              <a:t> عصبی عمیق استفاده از تابع </a:t>
            </a:r>
            <a:r>
              <a:rPr lang="en-US" altLang="en-US" sz="2400" dirty="0">
                <a:latin typeface="Times New Roman" pitchFamily="18" charset="0"/>
                <a:cs typeface="B Nazanin" panose="00000400000000000000" pitchFamily="2" charset="-78"/>
              </a:rPr>
              <a:t>sigmoid</a:t>
            </a:r>
            <a:r>
              <a:rPr lang="fa-IR" altLang="en-US" sz="2400" dirty="0">
                <a:latin typeface="Times New Roman" pitchFamily="18" charset="0"/>
                <a:cs typeface="B Nazanin" panose="00000400000000000000" pitchFamily="2" charset="-78"/>
              </a:rPr>
              <a:t> (هلالی) باعث ایجاد مسئله </a:t>
            </a:r>
            <a:r>
              <a:rPr lang="en-US" altLang="en-US" sz="2400" dirty="0">
                <a:latin typeface="Times New Roman" pitchFamily="18" charset="0"/>
                <a:cs typeface="B Nazanin" panose="00000400000000000000" pitchFamily="2" charset="-78"/>
              </a:rPr>
              <a:t>Exploding/Vanishing Gradient </a:t>
            </a:r>
            <a:r>
              <a:rPr lang="fa-IR" altLang="en-US" sz="2400" dirty="0">
                <a:latin typeface="Times New Roman" pitchFamily="18" charset="0"/>
                <a:cs typeface="B Nazanin" panose="00000400000000000000" pitchFamily="2" charset="-78"/>
              </a:rPr>
              <a:t>می‌شود. تابع </a:t>
            </a:r>
            <a:r>
              <a:rPr lang="en-US" altLang="en-US" sz="2400" dirty="0">
                <a:latin typeface="Times New Roman" pitchFamily="18" charset="0"/>
                <a:cs typeface="B Nazanin" panose="00000400000000000000" pitchFamily="2" charset="-78"/>
              </a:rPr>
              <a:t>Rectified Linear  </a:t>
            </a:r>
            <a:r>
              <a:rPr lang="fa-IR" altLang="en-US" sz="2400" dirty="0">
                <a:latin typeface="Times New Roman" pitchFamily="18" charset="0"/>
                <a:cs typeface="B Nazanin" panose="00000400000000000000" pitchFamily="2" charset="-78"/>
              </a:rPr>
              <a:t> از نظر </a:t>
            </a:r>
            <a:r>
              <a:rPr lang="fa-IR" altLang="en-US" sz="2400" dirty="0" err="1">
                <a:latin typeface="Times New Roman" pitchFamily="18" charset="0"/>
                <a:cs typeface="B Nazanin" panose="00000400000000000000" pitchFamily="2" charset="-78"/>
              </a:rPr>
              <a:t>محاسباتی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سبک‌تر</a:t>
            </a:r>
            <a:r>
              <a:rPr lang="fa-IR" altLang="en-US" sz="2400" dirty="0">
                <a:latin typeface="Times New Roman" pitchFamily="18" charset="0"/>
                <a:cs typeface="B Nazanin" panose="00000400000000000000" pitchFamily="2" charset="-78"/>
              </a:rPr>
              <a:t> است. شمای کلی شبکه به طور </a:t>
            </a:r>
            <a:r>
              <a:rPr lang="fa-IR" altLang="en-US" sz="2400" dirty="0" err="1">
                <a:latin typeface="Times New Roman" pitchFamily="18" charset="0"/>
                <a:cs typeface="B Nazanin" panose="00000400000000000000" pitchFamily="2" charset="-78"/>
              </a:rPr>
              <a:t>خلاصه‌تر</a:t>
            </a:r>
            <a:r>
              <a:rPr lang="fa-IR" altLang="en-US" sz="2400" dirty="0">
                <a:latin typeface="Times New Roman" pitchFamily="18" charset="0"/>
                <a:cs typeface="B Nazanin" panose="00000400000000000000" pitchFamily="2" charset="-78"/>
              </a:rPr>
              <a:t> در شکل زیر آمده است.</a:t>
            </a: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r>
              <a:rPr lang="fa-IR" altLang="en-US" sz="2400" dirty="0">
                <a:latin typeface="Times New Roman" pitchFamily="18" charset="0"/>
                <a:cs typeface="B Nazanin" panose="00000400000000000000" pitchFamily="2" charset="-78"/>
              </a:rPr>
              <a:t>به طور آزمایشی این شبکه را با سه محصول پنیر، </a:t>
            </a:r>
            <a:r>
              <a:rPr lang="fa-IR" altLang="en-US" sz="2400" dirty="0" err="1">
                <a:latin typeface="Times New Roman" pitchFamily="18" charset="0"/>
                <a:cs typeface="B Nazanin" panose="00000400000000000000" pitchFamily="2" charset="-78"/>
              </a:rPr>
              <a:t>شیرکاکائو</a:t>
            </a:r>
            <a:r>
              <a:rPr lang="fa-IR" altLang="en-US" sz="2400" dirty="0">
                <a:latin typeface="Times New Roman" pitchFamily="18" charset="0"/>
                <a:cs typeface="B Nazanin" panose="00000400000000000000" pitchFamily="2" charset="-78"/>
              </a:rPr>
              <a:t> و</a:t>
            </a:r>
          </a:p>
          <a:p>
            <a:pPr algn="r" rtl="1">
              <a:lnSpc>
                <a:spcPct val="95000"/>
              </a:lnSpc>
            </a:pPr>
            <a:r>
              <a:rPr lang="fa-IR" altLang="en-US" sz="2400" dirty="0">
                <a:latin typeface="Times New Roman" pitchFamily="18" charset="0"/>
                <a:cs typeface="B Nazanin" panose="00000400000000000000" pitchFamily="2" charset="-78"/>
              </a:rPr>
              <a:t> نان سوخاری با حدود ۷۰۰  عکس که خودمان تهیه کردیم </a:t>
            </a:r>
          </a:p>
          <a:p>
            <a:pPr algn="r" rtl="1">
              <a:lnSpc>
                <a:spcPct val="95000"/>
              </a:lnSpc>
            </a:pPr>
            <a:r>
              <a:rPr lang="fa-IR" altLang="en-US" sz="2400" dirty="0">
                <a:latin typeface="Times New Roman" pitchFamily="18" charset="0"/>
                <a:cs typeface="B Nazanin" panose="00000400000000000000" pitchFamily="2" charset="-78"/>
              </a:rPr>
              <a:t>آموزش دادیم. نرخ دقت در </a:t>
            </a:r>
            <a:r>
              <a:rPr lang="fa-IR" altLang="en-US" sz="2400" dirty="0" err="1">
                <a:latin typeface="Times New Roman" pitchFamily="18" charset="0"/>
                <a:cs typeface="B Nazanin" panose="00000400000000000000" pitchFamily="2" charset="-78"/>
              </a:rPr>
              <a:t>داده‌های</a:t>
            </a:r>
            <a:r>
              <a:rPr lang="fa-IR" altLang="en-US" sz="2400" dirty="0">
                <a:latin typeface="Times New Roman" pitchFamily="18" charset="0"/>
                <a:cs typeface="B Nazanin" panose="00000400000000000000" pitchFamily="2" charset="-78"/>
              </a:rPr>
              <a:t> آموزشی به ۹۹.۲ درصد</a:t>
            </a:r>
          </a:p>
          <a:p>
            <a:pPr algn="r" rtl="1">
              <a:lnSpc>
                <a:spcPct val="95000"/>
              </a:lnSpc>
            </a:pPr>
            <a:r>
              <a:rPr lang="fa-IR" altLang="en-US" sz="2400" dirty="0">
                <a:latin typeface="Times New Roman" pitchFamily="18" charset="0"/>
                <a:cs typeface="B Nazanin" panose="00000400000000000000" pitchFamily="2" charset="-78"/>
              </a:rPr>
              <a:t>و در </a:t>
            </a:r>
            <a:r>
              <a:rPr lang="fa-IR" altLang="en-US" sz="2400" dirty="0" err="1">
                <a:latin typeface="Times New Roman" pitchFamily="18" charset="0"/>
                <a:cs typeface="B Nazanin" panose="00000400000000000000" pitchFamily="2" charset="-78"/>
              </a:rPr>
              <a:t>داده‌های</a:t>
            </a:r>
            <a:r>
              <a:rPr lang="fa-IR" altLang="en-US" sz="2400" dirty="0">
                <a:latin typeface="Times New Roman" pitchFamily="18" charset="0"/>
                <a:cs typeface="B Nazanin" panose="00000400000000000000" pitchFamily="2" charset="-78"/>
              </a:rPr>
              <a:t> ارزیابی  به ۹۷.۵ درصد رسید.</a:t>
            </a:r>
          </a:p>
          <a:p>
            <a:pPr algn="r" rtl="1">
              <a:lnSpc>
                <a:spcPct val="95000"/>
              </a:lnSpc>
            </a:pPr>
            <a:r>
              <a:rPr lang="fa-IR" altLang="en-US" sz="2400" dirty="0">
                <a:latin typeface="Times New Roman" pitchFamily="18" charset="0"/>
                <a:cs typeface="B Nazanin" panose="00000400000000000000" pitchFamily="2" charset="-78"/>
              </a:rPr>
              <a:t>آموزش </a:t>
            </a:r>
            <a:r>
              <a:rPr lang="fa-IR" altLang="en-US" sz="2400" dirty="0" err="1">
                <a:latin typeface="Times New Roman" pitchFamily="18" charset="0"/>
                <a:cs typeface="B Nazanin" panose="00000400000000000000" pitchFamily="2" charset="-78"/>
              </a:rPr>
              <a:t>شبکه‌های</a:t>
            </a:r>
            <a:r>
              <a:rPr lang="fa-IR" altLang="en-US" sz="2400" dirty="0">
                <a:latin typeface="Times New Roman" pitchFamily="18" charset="0"/>
                <a:cs typeface="B Nazanin" panose="00000400000000000000" pitchFamily="2" charset="-78"/>
              </a:rPr>
              <a:t> عصبی عمیق به خاطر وجود </a:t>
            </a:r>
            <a:r>
              <a:rPr lang="fa-IR" altLang="en-US" sz="2400" dirty="0" err="1">
                <a:latin typeface="Times New Roman" pitchFamily="18" charset="0"/>
                <a:cs typeface="B Nazanin" panose="00000400000000000000" pitchFamily="2" charset="-78"/>
              </a:rPr>
              <a:t>عملیات‌های</a:t>
            </a:r>
            <a:endParaRPr lang="fa-IR" altLang="en-US" sz="2400" dirty="0">
              <a:latin typeface="Times New Roman" pitchFamily="18" charset="0"/>
              <a:cs typeface="B Nazanin" panose="00000400000000000000" pitchFamily="2" charset="-78"/>
            </a:endParaRPr>
          </a:p>
          <a:p>
            <a:pPr algn="r" rtl="1">
              <a:lnSpc>
                <a:spcPct val="95000"/>
              </a:lnSpc>
            </a:pPr>
            <a:r>
              <a:rPr lang="fa-IR" altLang="en-US" sz="2400" dirty="0">
                <a:latin typeface="Times New Roman" pitchFamily="18" charset="0"/>
                <a:cs typeface="B Nazanin" panose="00000400000000000000" pitchFamily="2" charset="-78"/>
              </a:rPr>
              <a:t> یکسان بسیار موازی کاندید خوبی برای اجرا شدن بر روی </a:t>
            </a:r>
          </a:p>
          <a:p>
            <a:pPr algn="r" rtl="1">
              <a:lnSpc>
                <a:spcPct val="95000"/>
              </a:lnSpc>
            </a:pPr>
            <a:r>
              <a:rPr lang="fa-IR" altLang="en-US" sz="2400" dirty="0" err="1">
                <a:latin typeface="Times New Roman" pitchFamily="18" charset="0"/>
                <a:cs typeface="B Nazanin" panose="00000400000000000000" pitchFamily="2" charset="-78"/>
              </a:rPr>
              <a:t>پردازنده‌های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گرافیکی</a:t>
            </a:r>
            <a:r>
              <a:rPr lang="fa-IR" altLang="en-US" sz="2400" dirty="0">
                <a:latin typeface="Times New Roman" pitchFamily="18" charset="0"/>
                <a:cs typeface="B Nazanin" panose="00000400000000000000" pitchFamily="2" charset="-78"/>
              </a:rPr>
              <a:t> هستند بدین منظور با استفاده از بستر </a:t>
            </a:r>
          </a:p>
          <a:p>
            <a:pPr algn="r" rtl="1">
              <a:lnSpc>
                <a:spcPct val="95000"/>
              </a:lnSpc>
            </a:pPr>
            <a:r>
              <a:rPr lang="en-US" altLang="en-US" sz="2400" dirty="0" err="1">
                <a:latin typeface="Times New Roman" pitchFamily="18" charset="0"/>
                <a:cs typeface="B Nazanin" panose="00000400000000000000" pitchFamily="2" charset="-78"/>
              </a:rPr>
              <a:t>tensorflow</a:t>
            </a:r>
            <a:r>
              <a:rPr lang="en-US" altLang="en-US" sz="2400" dirty="0">
                <a:latin typeface="Times New Roman" pitchFamily="18" charset="0"/>
                <a:cs typeface="B Nazanin" panose="00000400000000000000" pitchFamily="2" charset="-78"/>
              </a:rPr>
              <a:t> </a:t>
            </a:r>
            <a:r>
              <a:rPr lang="fa-IR" altLang="en-US" sz="2400" dirty="0">
                <a:latin typeface="Times New Roman" pitchFamily="18" charset="0"/>
                <a:cs typeface="B Nazanin" panose="00000400000000000000" pitchFamily="2" charset="-78"/>
              </a:rPr>
              <a:t>و </a:t>
            </a:r>
            <a:r>
              <a:rPr lang="en-US" altLang="en-US" sz="2400" dirty="0" err="1">
                <a:latin typeface="Times New Roman" pitchFamily="18" charset="0"/>
                <a:cs typeface="B Nazanin" panose="00000400000000000000" pitchFamily="2" charset="-78"/>
              </a:rPr>
              <a:t>cudNN</a:t>
            </a:r>
            <a:r>
              <a:rPr lang="en-US"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شبکه‌ی</a:t>
            </a:r>
            <a:r>
              <a:rPr lang="fa-IR" altLang="en-US" sz="2400" dirty="0">
                <a:latin typeface="Times New Roman" pitchFamily="18" charset="0"/>
                <a:cs typeface="B Nazanin" panose="00000400000000000000" pitchFamily="2" charset="-78"/>
              </a:rPr>
              <a:t> آموزش دیده به روی </a:t>
            </a:r>
          </a:p>
          <a:p>
            <a:pPr algn="r" rtl="1">
              <a:lnSpc>
                <a:spcPct val="95000"/>
              </a:lnSpc>
            </a:pPr>
            <a:r>
              <a:rPr lang="en-US" altLang="en-US" sz="2400" dirty="0">
                <a:latin typeface="Times New Roman" pitchFamily="18" charset="0"/>
                <a:cs typeface="B Nazanin" panose="00000400000000000000" pitchFamily="2" charset="-78"/>
              </a:rPr>
              <a:t>CPU، </a:t>
            </a:r>
            <a:r>
              <a:rPr lang="fa-IR" altLang="en-US" sz="2400" dirty="0">
                <a:latin typeface="Times New Roman" pitchFamily="18" charset="0"/>
                <a:cs typeface="B Nazanin" panose="00000400000000000000" pitchFamily="2" charset="-78"/>
              </a:rPr>
              <a:t>بر روی دو </a:t>
            </a:r>
            <a:r>
              <a:rPr lang="fa-IR" altLang="en-US" sz="2400" dirty="0" err="1">
                <a:latin typeface="Times New Roman" pitchFamily="18" charset="0"/>
                <a:cs typeface="B Nazanin" panose="00000400000000000000" pitchFamily="2" charset="-78"/>
              </a:rPr>
              <a:t>پردازنده‌ی</a:t>
            </a:r>
            <a:r>
              <a:rPr lang="fa-IR" altLang="en-US" sz="2400" dirty="0">
                <a:latin typeface="Times New Roman" pitchFamily="18" charset="0"/>
                <a:cs typeface="B Nazanin" panose="00000400000000000000" pitchFamily="2" charset="-78"/>
              </a:rPr>
              <a:t> </a:t>
            </a:r>
            <a:r>
              <a:rPr lang="fa-IR" altLang="en-US" sz="2400" dirty="0" err="1">
                <a:latin typeface="Times New Roman" pitchFamily="18" charset="0"/>
                <a:cs typeface="B Nazanin" panose="00000400000000000000" pitchFamily="2" charset="-78"/>
              </a:rPr>
              <a:t>گرافیکی</a:t>
            </a:r>
            <a:r>
              <a:rPr lang="fa-IR" altLang="en-US" sz="2400" dirty="0">
                <a:latin typeface="Times New Roman" pitchFamily="18" charset="0"/>
                <a:cs typeface="B Nazanin" panose="00000400000000000000" pitchFamily="2" charset="-78"/>
              </a:rPr>
              <a:t> </a:t>
            </a:r>
          </a:p>
          <a:p>
            <a:pPr algn="r" rtl="1">
              <a:lnSpc>
                <a:spcPct val="95000"/>
              </a:lnSpc>
            </a:pPr>
            <a:r>
              <a:rPr lang="en-US" altLang="en-US" sz="2400" dirty="0">
                <a:latin typeface="Times New Roman" pitchFamily="18" charset="0"/>
                <a:cs typeface="B Nazanin" panose="00000400000000000000" pitchFamily="2" charset="-78"/>
              </a:rPr>
              <a:t>Nvidia </a:t>
            </a:r>
            <a:r>
              <a:rPr lang="en-US" altLang="en-US" sz="2400" dirty="0" err="1">
                <a:latin typeface="Times New Roman" pitchFamily="18" charset="0"/>
                <a:cs typeface="B Nazanin" panose="00000400000000000000" pitchFamily="2" charset="-78"/>
              </a:rPr>
              <a:t>Geforce</a:t>
            </a:r>
            <a:r>
              <a:rPr lang="en-US" altLang="en-US" sz="2400" dirty="0">
                <a:latin typeface="Times New Roman" pitchFamily="18" charset="0"/>
                <a:cs typeface="B Nazanin" panose="00000400000000000000" pitchFamily="2" charset="-78"/>
              </a:rPr>
              <a:t> 840M </a:t>
            </a:r>
            <a:r>
              <a:rPr lang="fa-IR" altLang="en-US" sz="2400" dirty="0">
                <a:latin typeface="Times New Roman" pitchFamily="18" charset="0"/>
                <a:cs typeface="B Nazanin" panose="00000400000000000000" pitchFamily="2" charset="-78"/>
              </a:rPr>
              <a:t>که از معماری </a:t>
            </a:r>
            <a:r>
              <a:rPr lang="en-US" altLang="en-US" sz="2400" dirty="0">
                <a:latin typeface="Times New Roman" pitchFamily="18" charset="0"/>
                <a:cs typeface="B Nazanin" panose="00000400000000000000" pitchFamily="2" charset="-78"/>
              </a:rPr>
              <a:t>Maxwell </a:t>
            </a:r>
            <a:endParaRPr lang="fa-IR" altLang="en-US" sz="2400" dirty="0">
              <a:latin typeface="Times New Roman" pitchFamily="18" charset="0"/>
              <a:cs typeface="B Nazanin" panose="00000400000000000000" pitchFamily="2" charset="-78"/>
            </a:endParaRPr>
          </a:p>
          <a:p>
            <a:pPr algn="r" rtl="1">
              <a:lnSpc>
                <a:spcPct val="95000"/>
              </a:lnSpc>
            </a:pPr>
            <a:r>
              <a:rPr lang="fa-IR" altLang="en-US" sz="2400" dirty="0">
                <a:latin typeface="Times New Roman" pitchFamily="18" charset="0"/>
                <a:cs typeface="B Nazanin" panose="00000400000000000000" pitchFamily="2" charset="-78"/>
              </a:rPr>
              <a:t>بهره </a:t>
            </a:r>
            <a:r>
              <a:rPr lang="fa-IR" altLang="en-US" sz="2400" dirty="0" err="1">
                <a:latin typeface="Times New Roman" pitchFamily="18" charset="0"/>
                <a:cs typeface="B Nazanin" panose="00000400000000000000" pitchFamily="2" charset="-78"/>
              </a:rPr>
              <a:t>می‌برد</a:t>
            </a:r>
            <a:r>
              <a:rPr lang="fa-IR" altLang="en-US" sz="2400" dirty="0">
                <a:latin typeface="Times New Roman" pitchFamily="18" charset="0"/>
                <a:cs typeface="B Nazanin" panose="00000400000000000000" pitchFamily="2" charset="-78"/>
              </a:rPr>
              <a:t> و ۳۸۴ </a:t>
            </a:r>
            <a:r>
              <a:rPr lang="en-US" altLang="en-US" sz="2400" dirty="0" err="1">
                <a:latin typeface="Times New Roman" pitchFamily="18" charset="0"/>
                <a:cs typeface="B Nazanin" panose="00000400000000000000" pitchFamily="2" charset="-78"/>
              </a:rPr>
              <a:t>Cuda</a:t>
            </a:r>
            <a:r>
              <a:rPr lang="en-US" altLang="en-US" sz="2400" dirty="0">
                <a:latin typeface="Times New Roman" pitchFamily="18" charset="0"/>
                <a:cs typeface="B Nazanin" panose="00000400000000000000" pitchFamily="2" charset="-78"/>
              </a:rPr>
              <a:t> Core </a:t>
            </a:r>
            <a:r>
              <a:rPr lang="fa-IR" altLang="en-US" sz="2400" dirty="0">
                <a:latin typeface="Times New Roman" pitchFamily="18" charset="0"/>
                <a:cs typeface="B Nazanin" panose="00000400000000000000" pitchFamily="2" charset="-78"/>
              </a:rPr>
              <a:t>دارد و همچنین  </a:t>
            </a:r>
          </a:p>
          <a:p>
            <a:pPr algn="r" rtl="1">
              <a:lnSpc>
                <a:spcPct val="95000"/>
              </a:lnSpc>
            </a:pPr>
            <a:r>
              <a:rPr lang="en-US" altLang="en-US" sz="2400" dirty="0">
                <a:latin typeface="Times New Roman" pitchFamily="18" charset="0"/>
                <a:cs typeface="B Nazanin" panose="00000400000000000000" pitchFamily="2" charset="-78"/>
              </a:rPr>
              <a:t>Nvidia </a:t>
            </a:r>
            <a:r>
              <a:rPr lang="en-US" altLang="en-US" sz="2400" dirty="0" err="1">
                <a:latin typeface="Times New Roman" pitchFamily="18" charset="0"/>
                <a:cs typeface="B Nazanin" panose="00000400000000000000" pitchFamily="2" charset="-78"/>
              </a:rPr>
              <a:t>Geforce</a:t>
            </a:r>
            <a:r>
              <a:rPr lang="en-US" altLang="en-US" sz="2400" dirty="0">
                <a:latin typeface="Times New Roman" pitchFamily="18" charset="0"/>
                <a:cs typeface="B Nazanin" panose="00000400000000000000" pitchFamily="2" charset="-78"/>
              </a:rPr>
              <a:t> 960 GTX </a:t>
            </a:r>
            <a:r>
              <a:rPr lang="fa-IR" altLang="en-US" sz="2400" dirty="0">
                <a:latin typeface="Times New Roman" pitchFamily="18" charset="0"/>
                <a:cs typeface="B Nazanin" panose="00000400000000000000" pitchFamily="2" charset="-78"/>
              </a:rPr>
              <a:t>که از همین معماری </a:t>
            </a:r>
          </a:p>
          <a:p>
            <a:pPr algn="r" rtl="1">
              <a:lnSpc>
                <a:spcPct val="95000"/>
              </a:lnSpc>
            </a:pPr>
            <a:r>
              <a:rPr lang="fa-IR" altLang="en-US" sz="2400" dirty="0">
                <a:latin typeface="Times New Roman" pitchFamily="18" charset="0"/>
                <a:cs typeface="B Nazanin" panose="00000400000000000000" pitchFamily="2" charset="-78"/>
              </a:rPr>
              <a:t>برخوردار است و دارای ۱۰۲۴ </a:t>
            </a:r>
            <a:r>
              <a:rPr lang="en-US" altLang="en-US" sz="2400" dirty="0" err="1">
                <a:latin typeface="Times New Roman" pitchFamily="18" charset="0"/>
                <a:cs typeface="B Nazanin" panose="00000400000000000000" pitchFamily="2" charset="-78"/>
              </a:rPr>
              <a:t>Cuda</a:t>
            </a:r>
            <a:r>
              <a:rPr lang="en-US" altLang="en-US" sz="2400" dirty="0">
                <a:latin typeface="Times New Roman" pitchFamily="18" charset="0"/>
                <a:cs typeface="B Nazanin" panose="00000400000000000000" pitchFamily="2" charset="-78"/>
              </a:rPr>
              <a:t> Core </a:t>
            </a:r>
            <a:r>
              <a:rPr lang="fa-IR" altLang="en-US" sz="2400" dirty="0">
                <a:latin typeface="Times New Roman" pitchFamily="18" charset="0"/>
                <a:cs typeface="B Nazanin" panose="00000400000000000000" pitchFamily="2" charset="-78"/>
              </a:rPr>
              <a:t>است با </a:t>
            </a:r>
          </a:p>
          <a:p>
            <a:pPr algn="r" rtl="1">
              <a:lnSpc>
                <a:spcPct val="95000"/>
              </a:lnSpc>
            </a:pPr>
            <a:r>
              <a:rPr lang="fa-IR" altLang="en-US" sz="2400" dirty="0" err="1">
                <a:latin typeface="Times New Roman" pitchFamily="18" charset="0"/>
                <a:cs typeface="B Nazanin" panose="00000400000000000000" pitchFamily="2" charset="-78"/>
              </a:rPr>
              <a:t>داده‌های</a:t>
            </a:r>
            <a:r>
              <a:rPr lang="fa-IR" altLang="en-US" sz="2400" dirty="0">
                <a:latin typeface="Times New Roman" pitchFamily="18" charset="0"/>
                <a:cs typeface="B Nazanin" panose="00000400000000000000" pitchFamily="2" charset="-78"/>
              </a:rPr>
              <a:t> مشابه آموزش داده شد.</a:t>
            </a:r>
          </a:p>
          <a:p>
            <a:pPr algn="r" rtl="1">
              <a:lnSpc>
                <a:spcPct val="95000"/>
              </a:lnSpc>
            </a:pPr>
            <a:endParaRPr lang="fa-IR" altLang="en-US" sz="2400" dirty="0">
              <a:latin typeface="Times New Roman" pitchFamily="18" charset="0"/>
              <a:cs typeface="B Nazanin" panose="00000400000000000000" pitchFamily="2" charset="-78"/>
            </a:endParaRPr>
          </a:p>
          <a:p>
            <a:pPr algn="r" rtl="1">
              <a:lnSpc>
                <a:spcPct val="95000"/>
              </a:lnSpc>
            </a:pPr>
            <a:endParaRPr lang="en-US" altLang="en-US" sz="2400" b="1" dirty="0">
              <a:latin typeface="Times New Roman" pitchFamily="18" charset="0"/>
            </a:endParaRPr>
          </a:p>
        </p:txBody>
      </p:sp>
      <p:pic>
        <p:nvPicPr>
          <p:cNvPr id="7" name="Picture 6">
            <a:extLst>
              <a:ext uri="{FF2B5EF4-FFF2-40B4-BE49-F238E27FC236}">
                <a16:creationId xmlns:a16="http://schemas.microsoft.com/office/drawing/2014/main" id="{D5432D96-C7AD-4A54-8C4D-A6B0A6564619}"/>
              </a:ext>
            </a:extLst>
          </p:cNvPr>
          <p:cNvPicPr>
            <a:picLocks noChangeAspect="1"/>
          </p:cNvPicPr>
          <p:nvPr/>
        </p:nvPicPr>
        <p:blipFill>
          <a:blip r:embed="rId8"/>
          <a:stretch>
            <a:fillRect/>
          </a:stretch>
        </p:blipFill>
        <p:spPr>
          <a:xfrm>
            <a:off x="779360" y="7125573"/>
            <a:ext cx="5846571" cy="3877392"/>
          </a:xfrm>
          <a:prstGeom prst="rect">
            <a:avLst/>
          </a:prstGeom>
        </p:spPr>
      </p:pic>
      <p:pic>
        <p:nvPicPr>
          <p:cNvPr id="8" name="Picture 7">
            <a:extLst>
              <a:ext uri="{FF2B5EF4-FFF2-40B4-BE49-F238E27FC236}">
                <a16:creationId xmlns:a16="http://schemas.microsoft.com/office/drawing/2014/main" id="{35187DDF-0558-4251-85F8-234403511D03}"/>
              </a:ext>
            </a:extLst>
          </p:cNvPr>
          <p:cNvPicPr>
            <a:picLocks noChangeAspect="1"/>
          </p:cNvPicPr>
          <p:nvPr/>
        </p:nvPicPr>
        <p:blipFill>
          <a:blip r:embed="rId9"/>
          <a:stretch>
            <a:fillRect/>
          </a:stretch>
        </p:blipFill>
        <p:spPr>
          <a:xfrm>
            <a:off x="2163507" y="13806234"/>
            <a:ext cx="6397629" cy="2321334"/>
          </a:xfrm>
          <a:prstGeom prst="rect">
            <a:avLst/>
          </a:prstGeom>
        </p:spPr>
      </p:pic>
      <p:sp>
        <p:nvSpPr>
          <p:cNvPr id="27" name="Text Box 11">
            <a:extLst>
              <a:ext uri="{FF2B5EF4-FFF2-40B4-BE49-F238E27FC236}">
                <a16:creationId xmlns:a16="http://schemas.microsoft.com/office/drawing/2014/main" id="{F8ECC163-65A6-49A1-9BFD-3340E40F8F6F}"/>
              </a:ext>
            </a:extLst>
          </p:cNvPr>
          <p:cNvSpPr txBox="1">
            <a:spLocks noChangeArrowheads="1"/>
          </p:cNvSpPr>
          <p:nvPr/>
        </p:nvSpPr>
        <p:spPr bwMode="auto">
          <a:xfrm>
            <a:off x="3083627" y="18270023"/>
            <a:ext cx="4746238" cy="95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rtl="1" eaLnBrk="1" hangingPunct="1">
              <a:spcBef>
                <a:spcPct val="50000"/>
              </a:spcBef>
            </a:pPr>
            <a:r>
              <a:rPr lang="fa-IR" altLang="en-US" sz="5802" b="1" dirty="0">
                <a:cs typeface="B Titr" panose="00000700000000000000" pitchFamily="2" charset="-78"/>
              </a:rPr>
              <a:t>نتایج</a:t>
            </a:r>
            <a:endParaRPr lang="en-US" altLang="en-US" sz="5802" b="1" dirty="0">
              <a:cs typeface="B Titr" panose="00000700000000000000" pitchFamily="2" charset="-78"/>
            </a:endParaRPr>
          </a:p>
        </p:txBody>
      </p:sp>
      <p:graphicFrame>
        <p:nvGraphicFramePr>
          <p:cNvPr id="9" name="Table 8">
            <a:extLst>
              <a:ext uri="{FF2B5EF4-FFF2-40B4-BE49-F238E27FC236}">
                <a16:creationId xmlns:a16="http://schemas.microsoft.com/office/drawing/2014/main" id="{7CB8477E-8F8B-4BBB-B0AC-2955DF9A112C}"/>
              </a:ext>
            </a:extLst>
          </p:cNvPr>
          <p:cNvGraphicFramePr>
            <a:graphicFrameLocks noGrp="1"/>
          </p:cNvGraphicFramePr>
          <p:nvPr>
            <p:extLst>
              <p:ext uri="{D42A27DB-BD31-4B8C-83A1-F6EECF244321}">
                <p14:modId xmlns:p14="http://schemas.microsoft.com/office/powerpoint/2010/main" val="3683023437"/>
              </p:ext>
            </p:extLst>
          </p:nvPr>
        </p:nvGraphicFramePr>
        <p:xfrm>
          <a:off x="607938" y="19319600"/>
          <a:ext cx="2916878" cy="4696968"/>
        </p:xfrm>
        <a:graphic>
          <a:graphicData uri="http://schemas.openxmlformats.org/drawingml/2006/table">
            <a:tbl>
              <a:tblPr rtl="1" firstRow="1" firstCol="1" bandRow="1">
                <a:tableStyleId>{5C22544A-7EE6-4342-B048-85BDC9FD1C3A}</a:tableStyleId>
              </a:tblPr>
              <a:tblGrid>
                <a:gridCol w="729375">
                  <a:extLst>
                    <a:ext uri="{9D8B030D-6E8A-4147-A177-3AD203B41FA5}">
                      <a16:colId xmlns:a16="http://schemas.microsoft.com/office/drawing/2014/main" val="3527265236"/>
                    </a:ext>
                  </a:extLst>
                </a:gridCol>
                <a:gridCol w="729064">
                  <a:extLst>
                    <a:ext uri="{9D8B030D-6E8A-4147-A177-3AD203B41FA5}">
                      <a16:colId xmlns:a16="http://schemas.microsoft.com/office/drawing/2014/main" val="3400201093"/>
                    </a:ext>
                  </a:extLst>
                </a:gridCol>
                <a:gridCol w="729064">
                  <a:extLst>
                    <a:ext uri="{9D8B030D-6E8A-4147-A177-3AD203B41FA5}">
                      <a16:colId xmlns:a16="http://schemas.microsoft.com/office/drawing/2014/main" val="1913074393"/>
                    </a:ext>
                  </a:extLst>
                </a:gridCol>
                <a:gridCol w="729375">
                  <a:extLst>
                    <a:ext uri="{9D8B030D-6E8A-4147-A177-3AD203B41FA5}">
                      <a16:colId xmlns:a16="http://schemas.microsoft.com/office/drawing/2014/main" val="2254073270"/>
                    </a:ext>
                  </a:extLst>
                </a:gridCol>
              </a:tblGrid>
              <a:tr h="542968">
                <a:tc>
                  <a:txBody>
                    <a:bodyPr/>
                    <a:lstStyle/>
                    <a:p>
                      <a:pPr algn="ctr" rtl="1">
                        <a:lnSpc>
                          <a:spcPct val="115000"/>
                        </a:lnSpc>
                        <a:spcAft>
                          <a:spcPts val="1000"/>
                        </a:spcAft>
                      </a:pPr>
                      <a:r>
                        <a:rPr lang="fa-IR" sz="1400">
                          <a:effectLst/>
                        </a:rPr>
                        <a:t> </a:t>
                      </a:r>
                      <a:endParaRPr lang="en-US" sz="12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1000"/>
                        </a:spcAft>
                      </a:pPr>
                      <a:r>
                        <a:rPr lang="en-US" sz="1200">
                          <a:effectLst/>
                        </a:rPr>
                        <a:t>CPU – core i7 4500 U</a:t>
                      </a:r>
                      <a:endParaRPr lang="en-US" sz="12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1000"/>
                        </a:spcAft>
                      </a:pPr>
                      <a:r>
                        <a:rPr lang="en-US" sz="1200" dirty="0">
                          <a:effectLst/>
                        </a:rPr>
                        <a:t>GPU- </a:t>
                      </a:r>
                      <a:r>
                        <a:rPr lang="en-US" sz="1200" dirty="0" err="1">
                          <a:effectLst/>
                        </a:rPr>
                        <a:t>Geforce</a:t>
                      </a:r>
                      <a:r>
                        <a:rPr lang="en-US" sz="1200" dirty="0">
                          <a:effectLst/>
                        </a:rPr>
                        <a:t> 840M</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1000"/>
                        </a:spcAft>
                      </a:pPr>
                      <a:r>
                        <a:rPr lang="en-US" sz="1200">
                          <a:effectLst/>
                        </a:rPr>
                        <a:t>GPU-Geforce 960 GTX</a:t>
                      </a:r>
                      <a:endParaRPr lang="en-US" sz="12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953264266"/>
                  </a:ext>
                </a:extLst>
              </a:tr>
              <a:tr h="416480">
                <a:tc>
                  <a:txBody>
                    <a:bodyPr/>
                    <a:lstStyle/>
                    <a:p>
                      <a:pPr algn="ctr" rtl="1">
                        <a:lnSpc>
                          <a:spcPct val="115000"/>
                        </a:lnSpc>
                        <a:spcAft>
                          <a:spcPts val="1000"/>
                        </a:spcAft>
                      </a:pPr>
                      <a:r>
                        <a:rPr lang="fa-IR" sz="1400">
                          <a:effectLst/>
                        </a:rPr>
                        <a:t>زمان</a:t>
                      </a:r>
                      <a:endParaRPr lang="en-US" sz="12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1000"/>
                        </a:spcAft>
                      </a:pPr>
                      <a:r>
                        <a:rPr lang="fa-IR" sz="1400" dirty="0">
                          <a:effectLst/>
                        </a:rPr>
                        <a:t>۳۳دقیقه و ۵۳ثانیه</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1000"/>
                        </a:spcAft>
                      </a:pPr>
                      <a:r>
                        <a:rPr lang="fa-IR" sz="1400">
                          <a:effectLst/>
                        </a:rPr>
                        <a:t>۷ دقیقه و۳۱ ثانیه</a:t>
                      </a:r>
                      <a:endParaRPr lang="en-US" sz="12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1000"/>
                        </a:spcAft>
                      </a:pPr>
                      <a:r>
                        <a:rPr lang="fa-IR" sz="1400">
                          <a:effectLst/>
                        </a:rPr>
                        <a:t>۱ دقیقه و ۶ ثانیه</a:t>
                      </a:r>
                      <a:endParaRPr lang="en-US" sz="12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2323123097"/>
                  </a:ext>
                </a:extLst>
              </a:tr>
              <a:tr h="199450">
                <a:tc>
                  <a:txBody>
                    <a:bodyPr/>
                    <a:lstStyle/>
                    <a:p>
                      <a:pPr algn="ctr" rtl="1">
                        <a:lnSpc>
                          <a:spcPct val="115000"/>
                        </a:lnSpc>
                        <a:spcAft>
                          <a:spcPts val="1000"/>
                        </a:spcAft>
                      </a:pPr>
                      <a:r>
                        <a:rPr lang="fa-IR" sz="1400" dirty="0">
                          <a:effectLst/>
                        </a:rPr>
                        <a:t>تسریع</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1000"/>
                        </a:spcAft>
                      </a:pPr>
                      <a:r>
                        <a:rPr lang="fa-IR" sz="1400">
                          <a:effectLst/>
                        </a:rPr>
                        <a:t>۱</a:t>
                      </a:r>
                      <a:endParaRPr lang="en-US" sz="12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1000"/>
                        </a:spcAft>
                      </a:pPr>
                      <a:r>
                        <a:rPr lang="fa-IR" sz="1400">
                          <a:effectLst/>
                        </a:rPr>
                        <a:t>۴.۵۷</a:t>
                      </a:r>
                      <a:endParaRPr lang="en-US" sz="12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1000"/>
                        </a:spcAft>
                      </a:pPr>
                      <a:r>
                        <a:rPr lang="fa-IR" sz="1400">
                          <a:effectLst/>
                        </a:rPr>
                        <a:t>۳۰.۸</a:t>
                      </a:r>
                      <a:endParaRPr lang="en-US" sz="12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442758736"/>
                  </a:ext>
                </a:extLst>
              </a:tr>
              <a:tr h="633510">
                <a:tc>
                  <a:txBody>
                    <a:bodyPr/>
                    <a:lstStyle/>
                    <a:p>
                      <a:pPr algn="ctr" rtl="1">
                        <a:lnSpc>
                          <a:spcPct val="115000"/>
                        </a:lnSpc>
                        <a:spcAft>
                          <a:spcPts val="1000"/>
                        </a:spcAft>
                      </a:pPr>
                      <a:r>
                        <a:rPr lang="fa-IR" sz="1400" dirty="0">
                          <a:effectLst/>
                        </a:rPr>
                        <a:t>دقت بر روی </a:t>
                      </a:r>
                      <a:r>
                        <a:rPr lang="fa-IR" sz="1400" dirty="0" err="1">
                          <a:effectLst/>
                        </a:rPr>
                        <a:t>داده‌های</a:t>
                      </a:r>
                      <a:r>
                        <a:rPr lang="fa-IR" sz="1400" dirty="0">
                          <a:effectLst/>
                        </a:rPr>
                        <a:t> تست آموزش</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1000"/>
                        </a:spcAft>
                      </a:pPr>
                      <a:r>
                        <a:rPr lang="fa-IR" sz="1400" dirty="0">
                          <a:effectLst/>
                        </a:rPr>
                        <a:t>۹۹.۲۲</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1000"/>
                        </a:spcAft>
                      </a:pPr>
                      <a:r>
                        <a:rPr lang="fa-IR" sz="1400">
                          <a:effectLst/>
                        </a:rPr>
                        <a:t>۹۹.۵۳</a:t>
                      </a:r>
                      <a:endParaRPr lang="en-US" sz="12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1000"/>
                        </a:spcAft>
                      </a:pPr>
                      <a:r>
                        <a:rPr lang="fa-IR" sz="1400">
                          <a:effectLst/>
                        </a:rPr>
                        <a:t>۹۹.۶۹</a:t>
                      </a:r>
                      <a:endParaRPr lang="en-US" sz="12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130913375"/>
                  </a:ext>
                </a:extLst>
              </a:tr>
              <a:tr h="604977">
                <a:tc>
                  <a:txBody>
                    <a:bodyPr/>
                    <a:lstStyle/>
                    <a:p>
                      <a:pPr algn="ctr" rtl="0">
                        <a:lnSpc>
                          <a:spcPct val="115000"/>
                        </a:lnSpc>
                        <a:spcAft>
                          <a:spcPts val="1000"/>
                        </a:spcAft>
                      </a:pPr>
                      <a:r>
                        <a:rPr lang="fa-IR" sz="1400">
                          <a:effectLst/>
                        </a:rPr>
                        <a:t>دقت بر روی داده‌های </a:t>
                      </a:r>
                      <a:r>
                        <a:rPr lang="en-US" sz="1200">
                          <a:effectLst/>
                        </a:rPr>
                        <a:t>validation</a:t>
                      </a:r>
                      <a:endParaRPr lang="en-US" sz="12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1000"/>
                        </a:spcAft>
                      </a:pPr>
                      <a:r>
                        <a:rPr lang="fa-IR" sz="1400">
                          <a:effectLst/>
                        </a:rPr>
                        <a:t>۹۷.۵۲</a:t>
                      </a:r>
                      <a:endParaRPr lang="en-US" sz="12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1000"/>
                        </a:spcAft>
                      </a:pPr>
                      <a:r>
                        <a:rPr lang="fa-IR" sz="1400">
                          <a:effectLst/>
                        </a:rPr>
                        <a:t>۹۳.۷۹</a:t>
                      </a:r>
                      <a:endParaRPr lang="en-US" sz="12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1000"/>
                        </a:spcAft>
                      </a:pPr>
                      <a:r>
                        <a:rPr lang="fa-IR" sz="1400">
                          <a:effectLst/>
                        </a:rPr>
                        <a:t>۹۵.۶۵</a:t>
                      </a:r>
                      <a:endParaRPr lang="en-US" sz="12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3777036395"/>
                  </a:ext>
                </a:extLst>
              </a:tr>
              <a:tr h="633510">
                <a:tc>
                  <a:txBody>
                    <a:bodyPr/>
                    <a:lstStyle/>
                    <a:p>
                      <a:pPr algn="ctr" rtl="1">
                        <a:lnSpc>
                          <a:spcPct val="115000"/>
                        </a:lnSpc>
                        <a:spcAft>
                          <a:spcPts val="1000"/>
                        </a:spcAft>
                      </a:pPr>
                      <a:r>
                        <a:rPr lang="fa-IR" sz="1400">
                          <a:effectLst/>
                        </a:rPr>
                        <a:t>تعداد </a:t>
                      </a:r>
                      <a:r>
                        <a:rPr lang="en-US" sz="1200">
                          <a:effectLst/>
                        </a:rPr>
                        <a:t> epoch</a:t>
                      </a:r>
                      <a:r>
                        <a:rPr lang="fa-IR" sz="1400">
                          <a:effectLst/>
                        </a:rPr>
                        <a:t>اجرا شده</a:t>
                      </a:r>
                      <a:endParaRPr lang="en-US" sz="12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1000"/>
                        </a:spcAft>
                      </a:pPr>
                      <a:r>
                        <a:rPr lang="fa-IR" sz="1400" dirty="0">
                          <a:effectLst/>
                        </a:rPr>
                        <a:t>۲۸</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1000"/>
                        </a:spcAft>
                      </a:pPr>
                      <a:r>
                        <a:rPr lang="fa-IR" sz="1400">
                          <a:effectLst/>
                        </a:rPr>
                        <a:t>۲۸</a:t>
                      </a:r>
                      <a:endParaRPr lang="en-US" sz="12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1000"/>
                        </a:spcAft>
                      </a:pPr>
                      <a:r>
                        <a:rPr lang="fa-IR" sz="1400" dirty="0">
                          <a:effectLst/>
                        </a:rPr>
                        <a:t>۲۹</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2891734400"/>
                  </a:ext>
                </a:extLst>
              </a:tr>
            </a:tbl>
          </a:graphicData>
        </a:graphic>
      </p:graphicFrame>
      <p:sp>
        <p:nvSpPr>
          <p:cNvPr id="10" name="TextBox 9">
            <a:extLst>
              <a:ext uri="{FF2B5EF4-FFF2-40B4-BE49-F238E27FC236}">
                <a16:creationId xmlns:a16="http://schemas.microsoft.com/office/drawing/2014/main" id="{717F0B76-5D70-4DBB-8526-6490B7ED6BE2}"/>
              </a:ext>
            </a:extLst>
          </p:cNvPr>
          <p:cNvSpPr txBox="1"/>
          <p:nvPr/>
        </p:nvSpPr>
        <p:spPr>
          <a:xfrm>
            <a:off x="3524817" y="19224744"/>
            <a:ext cx="6509337" cy="5262979"/>
          </a:xfrm>
          <a:prstGeom prst="rect">
            <a:avLst/>
          </a:prstGeom>
          <a:noFill/>
        </p:spPr>
        <p:txBody>
          <a:bodyPr wrap="square" rtlCol="1">
            <a:spAutoFit/>
          </a:bodyPr>
          <a:lstStyle/>
          <a:p>
            <a:pPr algn="r" rtl="1"/>
            <a:r>
              <a:rPr lang="fa-IR" sz="2800" dirty="0">
                <a:cs typeface="B Nazanin" panose="00000400000000000000" pitchFamily="2" charset="-78"/>
              </a:rPr>
              <a:t>در بخش خواندن </a:t>
            </a:r>
            <a:r>
              <a:rPr lang="fa-IR" sz="2800" dirty="0" err="1">
                <a:cs typeface="B Nazanin" panose="00000400000000000000" pitchFamily="2" charset="-78"/>
              </a:rPr>
              <a:t>بارکد</a:t>
            </a:r>
            <a:r>
              <a:rPr lang="fa-IR" sz="2800" dirty="0">
                <a:cs typeface="B Nazanin" panose="00000400000000000000" pitchFamily="2" charset="-78"/>
              </a:rPr>
              <a:t> با </a:t>
            </a:r>
            <a:r>
              <a:rPr lang="fa-IR" sz="2800" dirty="0" err="1">
                <a:cs typeface="B Nazanin" panose="00000400000000000000" pitchFamily="2" charset="-78"/>
              </a:rPr>
              <a:t>الگورتیم</a:t>
            </a:r>
            <a:r>
              <a:rPr lang="fa-IR" sz="2800" dirty="0">
                <a:cs typeface="B Nazanin" panose="00000400000000000000" pitchFamily="2" charset="-78"/>
              </a:rPr>
              <a:t> پردازش تصویر طراحی شده و پیاده سازی آن دقت </a:t>
            </a:r>
            <a:r>
              <a:rPr lang="fa-IR" sz="2800" dirty="0" err="1">
                <a:cs typeface="B Nazanin" panose="00000400000000000000" pitchFamily="2" charset="-78"/>
              </a:rPr>
              <a:t>بارکدخوانی</a:t>
            </a:r>
            <a:r>
              <a:rPr lang="fa-IR" sz="2800" dirty="0">
                <a:cs typeface="B Nazanin" panose="00000400000000000000" pitchFamily="2" charset="-78"/>
              </a:rPr>
              <a:t> ابزارهای متن باز موجود در تصاویر دارای دید و کم کیفیت بهبود پیدا کرد.</a:t>
            </a:r>
          </a:p>
          <a:p>
            <a:pPr algn="r" rtl="1"/>
            <a:r>
              <a:rPr lang="fa-IR" sz="2800" dirty="0">
                <a:cs typeface="B Nazanin" panose="00000400000000000000" pitchFamily="2" charset="-78"/>
              </a:rPr>
              <a:t>در بخش آزمایش کاربرد شبکه ی عصبی نرخ دقت در </a:t>
            </a:r>
            <a:r>
              <a:rPr lang="fa-IR" sz="2800" dirty="0" err="1">
                <a:cs typeface="B Nazanin" panose="00000400000000000000" pitchFamily="2" charset="-78"/>
              </a:rPr>
              <a:t>داده‌های</a:t>
            </a:r>
            <a:r>
              <a:rPr lang="fa-IR" sz="2800" dirty="0">
                <a:cs typeface="B Nazanin" panose="00000400000000000000" pitchFamily="2" charset="-78"/>
              </a:rPr>
              <a:t> آموزشی به ۹۹.۲ درصد و در </a:t>
            </a:r>
            <a:r>
              <a:rPr lang="fa-IR" sz="2800" dirty="0" err="1">
                <a:cs typeface="B Nazanin" panose="00000400000000000000" pitchFamily="2" charset="-78"/>
              </a:rPr>
              <a:t>داده‌های</a:t>
            </a:r>
            <a:r>
              <a:rPr lang="fa-IR" sz="2800" dirty="0">
                <a:cs typeface="B Nazanin" panose="00000400000000000000" pitchFamily="2" charset="-78"/>
              </a:rPr>
              <a:t> ارزیابی  به ۹۷.۵ درصد برای محصولات آزمایشی و داده های کم ساخته شده رسید.</a:t>
            </a:r>
          </a:p>
          <a:p>
            <a:pPr algn="r" rtl="1"/>
            <a:r>
              <a:rPr lang="fa-IR" sz="2800" dirty="0">
                <a:cs typeface="B Nazanin" panose="00000400000000000000" pitchFamily="2" charset="-78"/>
              </a:rPr>
              <a:t>با پیاده کردن شبکه بر روی پردازنده های </a:t>
            </a:r>
            <a:r>
              <a:rPr lang="fa-IR" sz="2800" dirty="0" err="1">
                <a:cs typeface="B Nazanin" panose="00000400000000000000" pitchFamily="2" charset="-78"/>
              </a:rPr>
              <a:t>گرافیکی</a:t>
            </a:r>
            <a:r>
              <a:rPr lang="fa-IR" sz="2800" dirty="0">
                <a:cs typeface="B Nazanin" panose="00000400000000000000" pitchFamily="2" charset="-78"/>
              </a:rPr>
              <a:t> که تعداد </a:t>
            </a:r>
            <a:r>
              <a:rPr lang="fa-IR" sz="2800" dirty="0" err="1">
                <a:cs typeface="B Nazanin" panose="00000400000000000000" pitchFamily="2" charset="-78"/>
              </a:rPr>
              <a:t>داده‌های</a:t>
            </a:r>
            <a:r>
              <a:rPr lang="fa-IR" sz="2800" dirty="0">
                <a:cs typeface="B Nazanin" panose="00000400000000000000" pitchFamily="2" charset="-78"/>
              </a:rPr>
              <a:t> کمی دارد استفاده از </a:t>
            </a:r>
            <a:r>
              <a:rPr lang="fa-IR" sz="2800" dirty="0" err="1">
                <a:cs typeface="B Nazanin" panose="00000400000000000000" pitchFamily="2" charset="-78"/>
              </a:rPr>
              <a:t>پردازنده‌ی</a:t>
            </a:r>
            <a:r>
              <a:rPr lang="fa-IR" sz="2800" dirty="0">
                <a:cs typeface="B Nazanin" panose="00000400000000000000" pitchFamily="2" charset="-78"/>
              </a:rPr>
              <a:t> </a:t>
            </a:r>
            <a:r>
              <a:rPr lang="fa-IR" sz="2800" dirty="0" err="1">
                <a:cs typeface="B Nazanin" panose="00000400000000000000" pitchFamily="2" charset="-78"/>
              </a:rPr>
              <a:t>گرافیکی</a:t>
            </a:r>
            <a:r>
              <a:rPr lang="fa-IR" sz="2800" dirty="0">
                <a:cs typeface="B Nazanin" panose="00000400000000000000" pitchFamily="2" charset="-78"/>
              </a:rPr>
              <a:t> با ۳۸۴ </a:t>
            </a:r>
            <a:r>
              <a:rPr lang="en-US" sz="2800" dirty="0" err="1">
                <a:cs typeface="B Nazanin" panose="00000400000000000000" pitchFamily="2" charset="-78"/>
              </a:rPr>
              <a:t>Cuda</a:t>
            </a:r>
            <a:r>
              <a:rPr lang="en-US" sz="2800" dirty="0">
                <a:cs typeface="B Nazanin" panose="00000400000000000000" pitchFamily="2" charset="-78"/>
              </a:rPr>
              <a:t> Core، </a:t>
            </a:r>
            <a:r>
              <a:rPr lang="fa-IR" sz="2800" dirty="0">
                <a:cs typeface="B Nazanin" panose="00000400000000000000" pitchFamily="2" charset="-78"/>
              </a:rPr>
              <a:t>به ۴.۵۷ برابر تسریع و استفاده از </a:t>
            </a:r>
            <a:r>
              <a:rPr lang="fa-IR" sz="2800" dirty="0" err="1">
                <a:cs typeface="B Nazanin" panose="00000400000000000000" pitchFamily="2" charset="-78"/>
              </a:rPr>
              <a:t>پردازنده‌ی</a:t>
            </a:r>
            <a:r>
              <a:rPr lang="fa-IR" sz="2800" dirty="0">
                <a:cs typeface="B Nazanin" panose="00000400000000000000" pitchFamily="2" charset="-78"/>
              </a:rPr>
              <a:t> </a:t>
            </a:r>
            <a:r>
              <a:rPr lang="fa-IR" sz="2800" dirty="0" err="1">
                <a:cs typeface="B Nazanin" panose="00000400000000000000" pitchFamily="2" charset="-78"/>
              </a:rPr>
              <a:t>قوی‌تر</a:t>
            </a:r>
            <a:r>
              <a:rPr lang="fa-IR" sz="2800" dirty="0">
                <a:cs typeface="B Nazanin" panose="00000400000000000000" pitchFamily="2" charset="-78"/>
              </a:rPr>
              <a:t> و جدیدتر با ۱۰۲۴</a:t>
            </a:r>
            <a:r>
              <a:rPr lang="en-US" sz="2800" dirty="0">
                <a:cs typeface="B Nazanin" panose="00000400000000000000" pitchFamily="2" charset="-78"/>
              </a:rPr>
              <a:t> </a:t>
            </a:r>
            <a:r>
              <a:rPr lang="en-US" sz="2800" dirty="0" err="1">
                <a:cs typeface="B Nazanin" panose="00000400000000000000" pitchFamily="2" charset="-78"/>
              </a:rPr>
              <a:t>Cuda</a:t>
            </a:r>
            <a:r>
              <a:rPr lang="en-US" sz="2800" dirty="0">
                <a:cs typeface="B Nazanin" panose="00000400000000000000" pitchFamily="2" charset="-78"/>
              </a:rPr>
              <a:t> Core </a:t>
            </a:r>
            <a:r>
              <a:rPr lang="fa-IR" sz="2800" dirty="0">
                <a:cs typeface="B Nazanin" panose="00000400000000000000" pitchFamily="2" charset="-78"/>
              </a:rPr>
              <a:t>به ۳۰.۸ تسریع رسید.</a:t>
            </a:r>
          </a:p>
        </p:txBody>
      </p:sp>
    </p:spTree>
    <p:extLst>
      <p:ext uri="{BB962C8B-B14F-4D97-AF65-F5344CB8AC3E}">
        <p14:creationId xmlns:p14="http://schemas.microsoft.com/office/powerpoint/2010/main" val="1556246343"/>
      </p:ext>
    </p:extLst>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3497263" rtl="0" eaLnBrk="1" fontAlgn="base" latinLnBrk="0" hangingPunct="1">
          <a:lnSpc>
            <a:spcPct val="100000"/>
          </a:lnSpc>
          <a:spcBef>
            <a:spcPct val="0"/>
          </a:spcBef>
          <a:spcAft>
            <a:spcPct val="0"/>
          </a:spcAft>
          <a:buClrTx/>
          <a:buSzTx/>
          <a:buFontTx/>
          <a:buNone/>
          <a:tabLst/>
          <a:defRPr kumimoji="0" lang="en-US" altLang="en-US" sz="6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3497263" rtl="0" eaLnBrk="1" fontAlgn="base" latinLnBrk="0" hangingPunct="1">
          <a:lnSpc>
            <a:spcPct val="100000"/>
          </a:lnSpc>
          <a:spcBef>
            <a:spcPct val="0"/>
          </a:spcBef>
          <a:spcAft>
            <a:spcPct val="0"/>
          </a:spcAft>
          <a:buClrTx/>
          <a:buSzTx/>
          <a:buFontTx/>
          <a:buNone/>
          <a:tabLst/>
          <a:defRPr kumimoji="0" lang="en-US" altLang="en-US" sz="69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2150</TotalTime>
  <Words>2491</Words>
  <Application>Microsoft Office PowerPoint</Application>
  <PresentationFormat>Custom</PresentationFormat>
  <Paragraphs>190</Paragraphs>
  <Slides>2</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8" baseType="lpstr">
      <vt:lpstr>Arial</vt:lpstr>
      <vt:lpstr>B Nazanin</vt:lpstr>
      <vt:lpstr>B Titr</vt:lpstr>
      <vt:lpstr>Times New Roman</vt:lpstr>
      <vt:lpstr>Default Design</vt:lpstr>
      <vt:lpstr>CorelDRAW</vt:lpstr>
      <vt:lpstr>PowerPoint Presentation</vt:lpstr>
      <vt:lpstr>PowerPoint Presentation</vt:lpstr>
    </vt:vector>
  </TitlesOfParts>
  <Company>MegaPrint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70x100 cm vertical poster template</dc:title>
  <dc:creator>Ethan Shulda;www.postersession.com</dc:creator>
  <cp:keywords>www.postersession.com</cp:keywords>
  <dc:description>©MegaPrint Inc. 2009-2015</dc:description>
  <cp:lastModifiedBy>amirmasud zare bidaki</cp:lastModifiedBy>
  <cp:revision>104</cp:revision>
  <dcterms:created xsi:type="dcterms:W3CDTF">2008-12-04T00:20:37Z</dcterms:created>
  <dcterms:modified xsi:type="dcterms:W3CDTF">2017-09-12T10:55:55Z</dcterms:modified>
</cp:coreProperties>
</file>