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71" autoAdjust="0"/>
  </p:normalViewPr>
  <p:slideViewPr>
    <p:cSldViewPr>
      <p:cViewPr>
        <p:scale>
          <a:sx n="76" d="100"/>
          <a:sy n="76" d="100"/>
        </p:scale>
        <p:origin x="-118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03D9B5-03A4-4A1E-B5EC-A27A43A407A0}"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CF94-172E-4AEB-9CD6-212EB3119C57}"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03D9B5-03A4-4A1E-B5EC-A27A43A407A0}"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CF94-172E-4AEB-9CD6-212EB3119C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3D9B5-03A4-4A1E-B5EC-A27A43A407A0}"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CF94-172E-4AEB-9CD6-212EB3119C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A03D9B5-03A4-4A1E-B5EC-A27A43A407A0}"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CF94-172E-4AEB-9CD6-212EB3119C57}"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03D9B5-03A4-4A1E-B5EC-A27A43A407A0}" type="datetimeFigureOut">
              <a:rPr lang="en-US" smtClean="0"/>
              <a:pPr/>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CF94-172E-4AEB-9CD6-212EB3119C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A03D9B5-03A4-4A1E-B5EC-A27A43A407A0}" type="datetimeFigureOut">
              <a:rPr lang="en-US" smtClean="0"/>
              <a:pPr/>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6CF94-172E-4AEB-9CD6-212EB3119C57}"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03D9B5-03A4-4A1E-B5EC-A27A43A407A0}" type="datetimeFigureOut">
              <a:rPr lang="en-US" smtClean="0"/>
              <a:pPr/>
              <a:t>5/26/2018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CF94-172E-4AEB-9CD6-212EB3119C57}"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03D9B5-03A4-4A1E-B5EC-A27A43A407A0}" type="datetimeFigureOut">
              <a:rPr lang="en-US" smtClean="0"/>
              <a:pPr/>
              <a:t>5/26/2018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CF94-172E-4AEB-9CD6-212EB3119C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3D9B5-03A4-4A1E-B5EC-A27A43A407A0}" type="datetimeFigureOut">
              <a:rPr lang="en-US" smtClean="0"/>
              <a:pPr/>
              <a:t>5/26/2018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CF94-172E-4AEB-9CD6-212EB3119C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3D9B5-03A4-4A1E-B5EC-A27A43A407A0}" type="datetimeFigureOut">
              <a:rPr lang="en-US" smtClean="0"/>
              <a:pPr/>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6CF94-172E-4AEB-9CD6-212EB3119C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3D9B5-03A4-4A1E-B5EC-A27A43A407A0}" type="datetimeFigureOut">
              <a:rPr lang="en-US" smtClean="0"/>
              <a:pPr/>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6CF94-172E-4AEB-9CD6-212EB3119C57}"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A03D9B5-03A4-4A1E-B5EC-A27A43A407A0}" type="datetimeFigureOut">
              <a:rPr lang="en-US" smtClean="0"/>
              <a:pPr/>
              <a:t>5/26/2018</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286CF94-172E-4AEB-9CD6-212EB3119C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ience.ut.ac.ir/math"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20960"/>
            <a:ext cx="9144000" cy="6370975"/>
          </a:xfrm>
          <a:prstGeom prst="rect">
            <a:avLst/>
          </a:prstGeom>
          <a:noFill/>
        </p:spPr>
        <p:txBody>
          <a:bodyPr wrap="square" rtlCol="0">
            <a:spAutoFit/>
          </a:bodyPr>
          <a:lstStyle/>
          <a:p>
            <a:r>
              <a:rPr lang="en-US" b="1" dirty="0" smtClean="0">
                <a:solidFill>
                  <a:schemeClr val="accent6">
                    <a:lumMod val="75000"/>
                  </a:schemeClr>
                </a:solidFill>
              </a:rPr>
              <a:t>Workshop on</a:t>
            </a:r>
          </a:p>
          <a:p>
            <a:pPr algn="ctr"/>
            <a:r>
              <a:rPr lang="en-US" b="1" dirty="0" smtClean="0">
                <a:solidFill>
                  <a:srgbClr val="7030A0"/>
                </a:solidFill>
              </a:rPr>
              <a:t>Leavitt </a:t>
            </a:r>
            <a:r>
              <a:rPr lang="en-US" b="1" dirty="0">
                <a:solidFill>
                  <a:srgbClr val="7030A0"/>
                </a:solidFill>
              </a:rPr>
              <a:t>Path Algebras &amp; Graph C*-Algebras</a:t>
            </a:r>
            <a:endParaRPr lang="en-US" dirty="0">
              <a:solidFill>
                <a:srgbClr val="7030A0"/>
              </a:solidFill>
            </a:endParaRPr>
          </a:p>
          <a:p>
            <a:pPr algn="ctr"/>
            <a:r>
              <a:rPr lang="en-US" sz="1600" dirty="0" smtClean="0">
                <a:solidFill>
                  <a:srgbClr val="7030A0"/>
                </a:solidFill>
              </a:rPr>
              <a:t>University of </a:t>
            </a:r>
            <a:r>
              <a:rPr lang="en-US" sz="1600" dirty="0">
                <a:solidFill>
                  <a:srgbClr val="7030A0"/>
                </a:solidFill>
              </a:rPr>
              <a:t>Tehran</a:t>
            </a:r>
          </a:p>
          <a:p>
            <a:pPr algn="ctr"/>
            <a:r>
              <a:rPr lang="en-US" sz="1400" dirty="0" smtClean="0">
                <a:solidFill>
                  <a:srgbClr val="7030A0"/>
                </a:solidFill>
              </a:rPr>
              <a:t> </a:t>
            </a:r>
            <a:r>
              <a:rPr lang="en-US" sz="1600" b="1" dirty="0">
                <a:solidFill>
                  <a:srgbClr val="7030A0"/>
                </a:solidFill>
              </a:rPr>
              <a:t>1-3 July 2018 (10-12 Tir 1397</a:t>
            </a:r>
            <a:r>
              <a:rPr lang="en-US" sz="1600" b="1" dirty="0" smtClean="0">
                <a:solidFill>
                  <a:srgbClr val="7030A0"/>
                </a:solidFill>
              </a:rPr>
              <a:t>)</a:t>
            </a:r>
          </a:p>
          <a:p>
            <a:pPr algn="ctr"/>
            <a:endParaRPr lang="en-US" sz="1600" b="1" dirty="0">
              <a:solidFill>
                <a:srgbClr val="7030A0"/>
              </a:solidFill>
            </a:endParaRPr>
          </a:p>
          <a:p>
            <a:pPr algn="just"/>
            <a:r>
              <a:rPr lang="en-US" sz="1100" dirty="0"/>
              <a:t> </a:t>
            </a:r>
            <a:r>
              <a:rPr lang="en-US" sz="1100" b="1" dirty="0" smtClean="0"/>
              <a:t>Despite being introduced only 10 years ago, Leavitt path algebras have arisen in a variety of different contexts as diverse as analysis, symbolic dynamics, noncommutative geometry, and representation theory. In fact, Leavitt path algebras are algebraic counterpart to graph C*-algebras, a theory which has become an area of intensive research globally. There are strikingly parallel similarities between these two theories. Even more surprisingly, one cannot (yet) obtain the results in one theory as a consequence of the other; the statements look the same, however, the techniques to prove them are quite different. These all suggest that there might be a bridge between Algebra and Analysis yet to be uncovered.</a:t>
            </a:r>
          </a:p>
          <a:p>
            <a:pPr algn="just"/>
            <a:endParaRPr lang="en-US" sz="1200" b="1" dirty="0" smtClean="0"/>
          </a:p>
          <a:p>
            <a:pPr algn="ctr"/>
            <a:r>
              <a:rPr lang="en-US" b="1" dirty="0" smtClean="0">
                <a:solidFill>
                  <a:srgbClr val="7030A0"/>
                </a:solidFill>
              </a:rPr>
              <a:t>Organisers:</a:t>
            </a:r>
            <a:endParaRPr lang="en-US" dirty="0">
              <a:solidFill>
                <a:srgbClr val="7030A0"/>
              </a:solidFill>
            </a:endParaRPr>
          </a:p>
          <a:p>
            <a:pPr algn="ctr" rtl="1"/>
            <a:r>
              <a:rPr lang="en-US" sz="1600" b="1" dirty="0" smtClean="0">
                <a:solidFill>
                  <a:srgbClr val="002060"/>
                </a:solidFill>
              </a:rPr>
              <a:t>Mehdi Aaghabali</a:t>
            </a:r>
            <a:endParaRPr lang="en-US" sz="1600" dirty="0" smtClean="0">
              <a:solidFill>
                <a:srgbClr val="002060"/>
              </a:solidFill>
            </a:endParaRPr>
          </a:p>
          <a:p>
            <a:pPr algn="ctr"/>
            <a:r>
              <a:rPr lang="en-US" sz="1600" b="1" dirty="0" smtClean="0">
                <a:solidFill>
                  <a:srgbClr val="002060"/>
                </a:solidFill>
              </a:rPr>
              <a:t>Masoud Amini </a:t>
            </a:r>
          </a:p>
          <a:p>
            <a:pPr algn="ctr"/>
            <a:r>
              <a:rPr lang="en-US" sz="1600" b="1" dirty="0" smtClean="0">
                <a:solidFill>
                  <a:srgbClr val="002060"/>
                </a:solidFill>
              </a:rPr>
              <a:t>Mohammad Bagher Asadi   </a:t>
            </a:r>
          </a:p>
          <a:p>
            <a:pPr algn="ctr"/>
            <a:r>
              <a:rPr lang="en-US" sz="1600" b="1" dirty="0" err="1" smtClean="0">
                <a:solidFill>
                  <a:srgbClr val="002060"/>
                </a:solidFill>
              </a:rPr>
              <a:t>Rahim</a:t>
            </a:r>
            <a:r>
              <a:rPr lang="en-US" sz="1600" b="1" dirty="0" smtClean="0">
                <a:solidFill>
                  <a:srgbClr val="002060"/>
                </a:solidFill>
              </a:rPr>
              <a:t> Zare-Nahandi</a:t>
            </a:r>
            <a:endParaRPr lang="en-US" sz="1600" dirty="0">
              <a:solidFill>
                <a:srgbClr val="002060"/>
              </a:solidFill>
            </a:endParaRPr>
          </a:p>
          <a:p>
            <a:pPr algn="ctr"/>
            <a:endParaRPr lang="en-US" b="1" dirty="0" smtClean="0"/>
          </a:p>
          <a:p>
            <a:pPr algn="ctr"/>
            <a:r>
              <a:rPr lang="en-US" b="1" dirty="0" smtClean="0">
                <a:solidFill>
                  <a:srgbClr val="7030A0"/>
                </a:solidFill>
              </a:rPr>
              <a:t>Speakers:</a:t>
            </a:r>
            <a:endParaRPr lang="en-US" sz="1600" b="1" dirty="0" smtClean="0">
              <a:solidFill>
                <a:srgbClr val="7030A0"/>
              </a:solidFill>
            </a:endParaRPr>
          </a:p>
          <a:p>
            <a:pPr algn="ctr"/>
            <a:r>
              <a:rPr lang="en-US" sz="1600" b="1" dirty="0" smtClean="0">
                <a:solidFill>
                  <a:schemeClr val="accent6">
                    <a:lumMod val="50000"/>
                  </a:schemeClr>
                </a:solidFill>
              </a:rPr>
              <a:t>Nasser </a:t>
            </a:r>
            <a:r>
              <a:rPr lang="en-US" sz="1600" b="1" dirty="0">
                <a:solidFill>
                  <a:schemeClr val="accent6">
                    <a:lumMod val="50000"/>
                  </a:schemeClr>
                </a:solidFill>
              </a:rPr>
              <a:t>Golestani (Tarbiat Modares University, Iran)</a:t>
            </a:r>
            <a:endParaRPr lang="en-US" sz="1600" dirty="0">
              <a:solidFill>
                <a:schemeClr val="accent6">
                  <a:lumMod val="50000"/>
                </a:schemeClr>
              </a:solidFill>
            </a:endParaRPr>
          </a:p>
          <a:p>
            <a:pPr algn="ctr"/>
            <a:r>
              <a:rPr lang="en-US" sz="1600" b="1" dirty="0" smtClean="0">
                <a:solidFill>
                  <a:schemeClr val="accent6">
                    <a:lumMod val="50000"/>
                  </a:schemeClr>
                </a:solidFill>
              </a:rPr>
              <a:t>Roozbeh </a:t>
            </a:r>
            <a:r>
              <a:rPr lang="en-US" sz="1600" b="1" dirty="0">
                <a:solidFill>
                  <a:schemeClr val="accent6">
                    <a:lumMod val="50000"/>
                  </a:schemeClr>
                </a:solidFill>
              </a:rPr>
              <a:t>Hazrat (Western Sydney University, Australia)</a:t>
            </a:r>
            <a:endParaRPr lang="en-US" sz="1600" dirty="0">
              <a:solidFill>
                <a:schemeClr val="accent6">
                  <a:lumMod val="50000"/>
                </a:schemeClr>
              </a:solidFill>
            </a:endParaRPr>
          </a:p>
          <a:p>
            <a:pPr algn="ctr"/>
            <a:r>
              <a:rPr lang="en-US" sz="1600" b="1" dirty="0" smtClean="0">
                <a:solidFill>
                  <a:schemeClr val="accent6">
                    <a:lumMod val="50000"/>
                  </a:schemeClr>
                </a:solidFill>
              </a:rPr>
              <a:t>Hossein </a:t>
            </a:r>
            <a:r>
              <a:rPr lang="en-US" sz="1600" b="1" dirty="0">
                <a:solidFill>
                  <a:schemeClr val="accent6">
                    <a:lumMod val="50000"/>
                  </a:schemeClr>
                </a:solidFill>
              </a:rPr>
              <a:t>Larki (Chamran University of Ahwaz, Iran)</a:t>
            </a:r>
            <a:endParaRPr lang="en-US" sz="1600" dirty="0">
              <a:solidFill>
                <a:schemeClr val="accent6">
                  <a:lumMod val="50000"/>
                </a:schemeClr>
              </a:solidFill>
            </a:endParaRPr>
          </a:p>
          <a:p>
            <a:pPr algn="ctr"/>
            <a:r>
              <a:rPr lang="en-US" sz="1600" b="1" dirty="0" smtClean="0">
                <a:solidFill>
                  <a:schemeClr val="accent6">
                    <a:lumMod val="50000"/>
                  </a:schemeClr>
                </a:solidFill>
              </a:rPr>
              <a:t>Mercedes </a:t>
            </a:r>
            <a:r>
              <a:rPr lang="en-US" sz="1600" b="1" dirty="0">
                <a:solidFill>
                  <a:schemeClr val="accent6">
                    <a:lumMod val="50000"/>
                  </a:schemeClr>
                </a:solidFill>
              </a:rPr>
              <a:t>Siles Molina (University of Malaga, Spain</a:t>
            </a:r>
            <a:r>
              <a:rPr lang="en-US" sz="1600" b="1" dirty="0" smtClean="0">
                <a:solidFill>
                  <a:schemeClr val="accent6">
                    <a:lumMod val="50000"/>
                  </a:schemeClr>
                </a:solidFill>
              </a:rPr>
              <a:t>)</a:t>
            </a:r>
            <a:endParaRPr lang="fa-IR" sz="1600" b="1" dirty="0" smtClean="0">
              <a:solidFill>
                <a:schemeClr val="accent6">
                  <a:lumMod val="50000"/>
                </a:schemeClr>
              </a:solidFill>
            </a:endParaRPr>
          </a:p>
          <a:p>
            <a:pPr algn="ctr"/>
            <a:endParaRPr lang="en-US" sz="1600" b="1" dirty="0" smtClean="0"/>
          </a:p>
          <a:p>
            <a:pPr algn="ctr"/>
            <a:r>
              <a:rPr lang="en-US" sz="1400" b="1" dirty="0" smtClean="0"/>
              <a:t>Venue</a:t>
            </a:r>
            <a:r>
              <a:rPr lang="en-US" sz="1400" b="1" dirty="0"/>
              <a:t>: School of Mathematics, Statistics and Computer Science, University of </a:t>
            </a:r>
            <a:r>
              <a:rPr lang="en-US" sz="1400" b="1" dirty="0" smtClean="0"/>
              <a:t>Tehran </a:t>
            </a:r>
            <a:endParaRPr lang="fa-IR" sz="1400" b="1" dirty="0" smtClean="0"/>
          </a:p>
          <a:p>
            <a:pPr algn="ctr"/>
            <a:r>
              <a:rPr lang="en-US" sz="1400" b="1" dirty="0" smtClean="0"/>
              <a:t>For </a:t>
            </a:r>
            <a:r>
              <a:rPr lang="en-US" sz="1400" b="1" dirty="0" smtClean="0">
                <a:solidFill>
                  <a:srgbClr val="FF0000"/>
                </a:solidFill>
              </a:rPr>
              <a:t>registration</a:t>
            </a:r>
            <a:r>
              <a:rPr lang="en-US" sz="1400" b="1" dirty="0" smtClean="0"/>
              <a:t> and </a:t>
            </a:r>
            <a:r>
              <a:rPr lang="en-US" sz="1400" b="1" dirty="0" smtClean="0">
                <a:solidFill>
                  <a:srgbClr val="FF0000"/>
                </a:solidFill>
              </a:rPr>
              <a:t>further information</a:t>
            </a:r>
            <a:r>
              <a:rPr lang="en-US" sz="1400" b="1" dirty="0" smtClean="0"/>
              <a:t>,</a:t>
            </a:r>
            <a:r>
              <a:rPr lang="en-US" sz="1400" b="1" dirty="0" smtClean="0">
                <a:solidFill>
                  <a:srgbClr val="FF0000"/>
                </a:solidFill>
              </a:rPr>
              <a:t> </a:t>
            </a:r>
            <a:r>
              <a:rPr lang="en-US" sz="1400" b="1" dirty="0" smtClean="0"/>
              <a:t>please contact to Mehdi Aaghabali:  </a:t>
            </a:r>
            <a:r>
              <a:rPr lang="en-US" sz="1400" b="1" dirty="0" smtClean="0">
                <a:solidFill>
                  <a:srgbClr val="FF0000"/>
                </a:solidFill>
              </a:rPr>
              <a:t>mehdi.aaghabali@ed.ac.uk</a:t>
            </a:r>
            <a:r>
              <a:rPr lang="en-US" sz="1600" b="1" dirty="0" smtClean="0">
                <a:solidFill>
                  <a:schemeClr val="tx1">
                    <a:lumMod val="65000"/>
                    <a:lumOff val="35000"/>
                  </a:schemeClr>
                </a:solidFill>
              </a:rPr>
              <a:t> </a:t>
            </a:r>
            <a:endParaRPr lang="fa-IR" sz="1600" b="1" dirty="0" smtClean="0">
              <a:solidFill>
                <a:schemeClr val="tx1">
                  <a:lumMod val="65000"/>
                  <a:lumOff val="35000"/>
                </a:schemeClr>
              </a:solidFill>
            </a:endParaRPr>
          </a:p>
          <a:p>
            <a:pPr algn="ctr"/>
            <a:r>
              <a:rPr lang="en-US" dirty="0" smtClean="0">
                <a:solidFill>
                  <a:schemeClr val="tx1">
                    <a:lumMod val="65000"/>
                    <a:lumOff val="35000"/>
                  </a:schemeClr>
                </a:solidFill>
                <a:hlinkClick r:id="rId2"/>
              </a:rPr>
              <a:t>http://science.ut.ac.ir/math</a:t>
            </a:r>
            <a:endParaRPr lang="en-US" dirty="0">
              <a:solidFill>
                <a:schemeClr val="tx1">
                  <a:lumMod val="65000"/>
                  <a:lumOff val="35000"/>
                </a:schemeClr>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492939721"/>
              </p:ext>
            </p:extLst>
          </p:nvPr>
        </p:nvGraphicFramePr>
        <p:xfrm>
          <a:off x="179512" y="6357958"/>
          <a:ext cx="8573113" cy="458916"/>
        </p:xfrm>
        <a:graphic>
          <a:graphicData uri="http://schemas.openxmlformats.org/drawingml/2006/table">
            <a:tbl>
              <a:tblPr firstRow="1" firstCol="1" bandRow="1">
                <a:tableStyleId>{5C22544A-7EE6-4342-B048-85BDC9FD1C3A}</a:tableStyleId>
              </a:tblPr>
              <a:tblGrid>
                <a:gridCol w="8573113"/>
              </a:tblGrid>
              <a:tr h="458916">
                <a:tc>
                  <a:txBody>
                    <a:bodyPr/>
                    <a:lstStyle/>
                    <a:p>
                      <a:pPr algn="ctr">
                        <a:lnSpc>
                          <a:spcPct val="107000"/>
                        </a:lnSpc>
                        <a:spcAft>
                          <a:spcPts val="0"/>
                        </a:spcAft>
                      </a:pPr>
                      <a:r>
                        <a:rPr lang="en-US" sz="1500" u="sng" dirty="0">
                          <a:effectLst/>
                        </a:rPr>
                        <a:t>The talks are accessible to undergraduate students with background in algebra and analysis</a:t>
                      </a:r>
                      <a:endParaRPr lang="en-US" sz="1500" dirty="0">
                        <a:effectLst/>
                        <a:latin typeface="Calibri"/>
                        <a:ea typeface="Times New Roman"/>
                        <a:cs typeface="Arial"/>
                      </a:endParaRPr>
                    </a:p>
                  </a:txBody>
                  <a:tcPr marL="45575" marR="45575" marT="0" marB="0"/>
                </a:tc>
              </a:tr>
            </a:tbl>
          </a:graphicData>
        </a:graphic>
      </p:graphicFrame>
      <p:sp>
        <p:nvSpPr>
          <p:cNvPr id="9" name="Rectangle 2"/>
          <p:cNvSpPr>
            <a:spLocks noChangeArrowheads="1"/>
          </p:cNvSpPr>
          <p:nvPr/>
        </p:nvSpPr>
        <p:spPr bwMode="auto">
          <a:xfrm>
            <a:off x="1143000" y="23717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126009"/>
            <a:ext cx="1177946" cy="1184499"/>
          </a:xfrm>
          <a:prstGeom prst="rect">
            <a:avLst/>
          </a:prstGeom>
        </p:spPr>
      </p:pic>
    </p:spTree>
    <p:extLst>
      <p:ext uri="{BB962C8B-B14F-4D97-AF65-F5344CB8AC3E}">
        <p14:creationId xmlns:p14="http://schemas.microsoft.com/office/powerpoint/2010/main" val="2468111007"/>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TotalTime>
  <Words>35</Words>
  <Application>Microsoft Office PowerPoint</Application>
  <PresentationFormat>On-screen Show (4:3)</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Slipstream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sampad</dc:creator>
  <cp:lastModifiedBy>YAS</cp:lastModifiedBy>
  <cp:revision>16</cp:revision>
  <cp:lastPrinted>2018-05-15T05:28:43Z</cp:lastPrinted>
  <dcterms:created xsi:type="dcterms:W3CDTF">2018-05-15T05:05:09Z</dcterms:created>
  <dcterms:modified xsi:type="dcterms:W3CDTF">2018-05-26T10:14:48Z</dcterms:modified>
</cp:coreProperties>
</file>