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ea against sky at sunset 2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Sea against sky at sunset 1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each and sea at sunset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each and sea at sunset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Beach and sea at sunset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Sea against sky at sunset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ea against sky at sunset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Table 1"/>
          <p:cNvGraphicFramePr/>
          <p:nvPr/>
        </p:nvGraphicFramePr>
        <p:xfrm>
          <a:off x="2146941" y="1276350"/>
          <a:ext cx="20599047" cy="111633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942721"/>
                <a:gridCol w="2942721"/>
                <a:gridCol w="2942721"/>
                <a:gridCol w="2942721"/>
                <a:gridCol w="2942721"/>
                <a:gridCol w="2942721"/>
                <a:gridCol w="2942721"/>
              </a:tblGrid>
              <a:tr h="2232660"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ترم دفاع پروپوزال (یا مقرر برای دفاع)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ترم آزمون جامع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معدل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تعداد ترم مرخصی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سال ورود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اساتید راهنما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نام دانشجو و شماره دانشجویی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23266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2232660">
                <a:tc gridSpan="2"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مقالات پذیرش شده و محل پذیرش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مقالات سابمیت شده (تاریخ و محل سابمیت و وضعیت) 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مقالات در دست تهیه</a:t>
                      </a: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موضوع پروپوزال و درصد پیشرفت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2232660"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223266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نویسندگان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نویسندگان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3200"/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 rtl="1">
                        <a:tabLst>
                          <a:tab pos="1663700" algn="l"/>
                        </a:tabLst>
                        <a:defRPr sz="1800"/>
                      </a:pPr>
                      <a:r>
                        <a:rPr sz="3000">
                          <a:latin typeface="Graphik Semibold"/>
                          <a:ea typeface="Graphik Semibold"/>
                          <a:cs typeface="Graphik Semibold"/>
                          <a:sym typeface="Graphik Semibold"/>
                        </a:rPr>
                        <a:t>نویسندگان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sz="1800"/>
                      </a:pPr>
                      <a:r>
                        <a:rPr sz="3200"/>
                        <a:t>%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فهرست نمودن تیتر شاخص ترین دستاوردهای پژوهشی در یکسال اخیر (۴۰۱-۴۰۲) با بیان علمی (مثلا اثبات قضیه، ارائه روش تحلیل، ایجاد شبیه ساز یا بستر آزمایش، جمع آوری داده، ...) در قالب یک چکیده ۲۰۰ کلمه ای"/>
          <p:cNvSpPr txBox="1"/>
          <p:nvPr>
            <p:ph type="title" idx="4294967295"/>
          </p:nvPr>
        </p:nvSpPr>
        <p:spPr>
          <a:xfrm>
            <a:off x="1219200" y="774700"/>
            <a:ext cx="21648509" cy="1562100"/>
          </a:xfrm>
          <a:prstGeom prst="rect">
            <a:avLst/>
          </a:prstGeom>
        </p:spPr>
        <p:txBody>
          <a:bodyPr/>
          <a:lstStyle/>
          <a:p>
            <a:pPr defTabSz="868680" rtl="1">
              <a:lnSpc>
                <a:spcPct val="90000"/>
              </a:lnSpc>
              <a:spcBef>
                <a:spcPts val="900"/>
              </a:spcBef>
              <a:defRPr spc="0" sz="4180">
                <a:latin typeface="Calibri"/>
                <a:ea typeface="Calibri"/>
                <a:cs typeface="Calibri"/>
                <a:sym typeface="Calibri"/>
              </a:defRPr>
            </a:pPr>
            <a:r>
              <a:rPr>
                <a:latin typeface="B Nazanin"/>
                <a:ea typeface="B Nazanin"/>
                <a:cs typeface="B Nazanin"/>
                <a:sym typeface="B Nazanin"/>
              </a:rPr>
              <a:t>فهرست نمودن تیتر شاخص ترین دستاوردهای پژوهشی در یکسال اخیر </a:t>
            </a:r>
            <a:r>
              <a:t>(</a:t>
            </a:r>
            <a:r>
              <a:rPr>
                <a:latin typeface="B Nazanin"/>
                <a:ea typeface="B Nazanin"/>
                <a:cs typeface="B Nazanin"/>
                <a:sym typeface="B Nazanin"/>
              </a:rPr>
              <a:t>۴۰۱-۴۰۲</a:t>
            </a:r>
            <a:r>
              <a:t>) </a:t>
            </a:r>
            <a:r>
              <a:rPr>
                <a:latin typeface="B Nazanin"/>
                <a:ea typeface="B Nazanin"/>
                <a:cs typeface="B Nazanin"/>
                <a:sym typeface="B Nazanin"/>
              </a:rPr>
              <a:t>با بیان علمی </a:t>
            </a:r>
            <a:r>
              <a:t>(</a:t>
            </a:r>
            <a:r>
              <a:rPr>
                <a:latin typeface="B Nazanin"/>
                <a:ea typeface="B Nazanin"/>
                <a:cs typeface="B Nazanin"/>
                <a:sym typeface="B Nazanin"/>
              </a:rPr>
              <a:t>مثلا اثبات قضیه، ارائه روش تحلیل،</a:t>
            </a:r>
            <a:r>
              <a:rPr>
                <a:latin typeface="B Nazanin"/>
                <a:ea typeface="B Nazanin"/>
                <a:cs typeface="B Nazanin"/>
                <a:sym typeface="B Nazanin"/>
              </a:rPr>
              <a:t> </a:t>
            </a:r>
            <a:r>
              <a:rPr>
                <a:latin typeface="B Nazanin"/>
                <a:ea typeface="B Nazanin"/>
                <a:cs typeface="B Nazanin"/>
                <a:sym typeface="B Nazanin"/>
              </a:rPr>
              <a:t>ایجاد شبیه ساز یا بستر آزمایش، جمع آوری داده، </a:t>
            </a:r>
            <a:r>
              <a:t>...) </a:t>
            </a:r>
            <a:r>
              <a:rPr>
                <a:latin typeface="B Nazanin"/>
                <a:ea typeface="B Nazanin"/>
                <a:cs typeface="B Nazanin"/>
                <a:sym typeface="B Nazanin"/>
              </a:rPr>
              <a:t>در قالب یک چکیده ۲۰۰ کلمه ای</a:t>
            </a:r>
          </a:p>
        </p:txBody>
      </p:sp>
      <p:sp>
        <p:nvSpPr>
          <p:cNvPr id="154" name="Slide bullet text"/>
          <p:cNvSpPr txBox="1"/>
          <p:nvPr>
            <p:ph type="body" idx="4294967295"/>
          </p:nvPr>
        </p:nvSpPr>
        <p:spPr>
          <a:xfrm>
            <a:off x="1219199" y="2867277"/>
            <a:ext cx="21648510" cy="9540623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/>
          <a:lstStyle/>
          <a:p>
            <a:pPr marL="0" indent="0">
              <a:buSzTx/>
              <a:buNone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